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Didact Gothic"/>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Comforta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1A5081-845A-4208-A92F-B988F0C482E8}">
  <a:tblStyle styleId="{BE1A5081-845A-4208-A92F-B988F0C482E8}"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F31988C-27D7-4CEB-B59C-D0B5B24AFE2A}"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Comfortaa-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omfortaa-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DidactGothic-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fd78a0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efd78a05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fd78a057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efd78a057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fd78a057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fd78a057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d78a057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d78a057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fd78a057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fd78a057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d78a057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d78a057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fd78a057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fd78a057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d78a05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efd78a057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d78a057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efd78a057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fd78a057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fd78a057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fd78a057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fd78a057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fd78a05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efd78a057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d78a057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d78a057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fd78a057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fd78a057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d78a057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fd78a057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fd78a05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fd78a057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fd78a057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fd78a057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fd78a057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fd78a057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fd78a057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fd78a057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fd78a057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fd78a057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fd78a057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efd78a0579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fd78a057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fd78a057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fd78a0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efd78a05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fd78a057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fd78a057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fd78a057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fd78a0579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fd78a057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fd78a057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d78a057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fd78a057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fd78a057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fd78a05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d78a057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fd78a057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d78a057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efd78a0579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d78a057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d78a057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fd78a057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fd78a057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fd78a057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fd78a057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fd78a05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efd78a05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d78a057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d78a057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d78a057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fd78a057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d78a057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d78a05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d78a057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fd78a057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fd78a057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fd78a0579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fd78a057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fd78a057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fd78a057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fd78a057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fd78a057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fd78a057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fd78a057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fd78a057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fd78a057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fd78a057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fd78a05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efd78a057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fd78a057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fd78a057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fd78a057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fd78a057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fd78a057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fd78a057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d78a057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fd78a057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fd78a057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fd78a057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9bf9701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9bf9701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fd78a057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fd78a057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fd78a057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fd78a0579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integrar bootstrap y maquetar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fd78a057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fd78a0579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fd78a057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efd78a0579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fd78a05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efd78a057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fd78a057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efd78a0579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fd78a057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efd78a0579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fd78a057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fd78a057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fd78a057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efd78a0579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fd78a057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efd78a0579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fd78a057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fd78a0579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fd78a057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fd78a0579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fd78a057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fd78a057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fd78a057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efd78a0579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fd78a05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fd78a0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d78a057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efd78a057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8.jpg"/><Relationship Id="rId5" Type="http://schemas.openxmlformats.org/officeDocument/2006/relationships/image" Target="../media/image54.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jp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hyperlink" Target="https://www.arweb.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3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plataforma.coderhouse.com/video-tutoriales" TargetMode="External"/><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hyperlink" Target="https://codepen.io/anon/pen/BYyGKd/" TargetMode="External"/><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36.jpg"/><Relationship Id="rId5" Type="http://schemas.openxmlformats.org/officeDocument/2006/relationships/hyperlink" Target="https://getbootstrap.com/docs/4.0/getting-started/downlo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5.gif"/><Relationship Id="rId5" Type="http://schemas.openxmlformats.org/officeDocument/2006/relationships/image" Target="../media/image45.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3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hyperlink" Target="http://getbootstrap.com/css/#type" TargetMode="External"/><Relationship Id="rId5" Type="http://schemas.openxmlformats.org/officeDocument/2006/relationships/image" Target="../media/image43.png"/><Relationship Id="rId6" Type="http://schemas.openxmlformats.org/officeDocument/2006/relationships/hyperlink" Target="http://getbootstrap.com/css/#typ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5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51.png"/><Relationship Id="rId5"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66.png"/><Relationship Id="rId5" Type="http://schemas.openxmlformats.org/officeDocument/2006/relationships/image" Target="../media/image70.png"/><Relationship Id="rId6"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0.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png"/><Relationship Id="rId4" Type="http://schemas.openxmlformats.org/officeDocument/2006/relationships/image" Target="../media/image64.png"/><Relationship Id="rId5" Type="http://schemas.openxmlformats.org/officeDocument/2006/relationships/hyperlink" Target="https://www.w3schools.com/bootstrap4/bootstrap_button_groups.as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0.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0.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9.png"/><Relationship Id="rId4" Type="http://schemas.openxmlformats.org/officeDocument/2006/relationships/hyperlink" Target="https://view.genial.ly/61a7993f3ef3cf0dac4e4b9c/interactive-content-faqs-desarrollo-we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2.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5.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w3schools.com/bootstrap4/default.asp" TargetMode="External"/><Relationship Id="rId4" Type="http://schemas.openxmlformats.org/officeDocument/2006/relationships/image" Target="../media/image7.png"/><Relationship Id="rId5" Type="http://schemas.openxmlformats.org/officeDocument/2006/relationships/image" Target="../media/image76.png"/><Relationship Id="rId6"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9AklN151WrZ5qWPiJIEvkPS3FpZsefPZZlRAl9SIYPc/edit" TargetMode="External"/><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7" name="Shape 197"/>
        <p:cNvGrpSpPr/>
        <p:nvPr/>
      </p:nvGrpSpPr>
      <p:grpSpPr>
        <a:xfrm>
          <a:off x="0" y="0"/>
          <a:ext cx="0" cy="0"/>
          <a:chOff x="0" y="0"/>
          <a:chExt cx="0" cy="0"/>
        </a:xfrm>
      </p:grpSpPr>
      <p:sp>
        <p:nvSpPr>
          <p:cNvPr id="198" name="Google Shape;198;p25"/>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0" name="Google Shape;200;p25"/>
          <p:cNvSpPr txBox="1"/>
          <p:nvPr/>
        </p:nvSpPr>
        <p:spPr>
          <a:xfrm>
            <a:off x="4807075" y="1318763"/>
            <a:ext cx="3970200" cy="16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una </a:t>
            </a:r>
            <a:r>
              <a:rPr lang="es" sz="1800">
                <a:solidFill>
                  <a:schemeClr val="dk1"/>
                </a:solidFill>
                <a:highlight>
                  <a:srgbClr val="E0FF00"/>
                </a:highlight>
                <a:latin typeface="Helvetica Neue Light"/>
                <a:ea typeface="Helvetica Neue Light"/>
                <a:cs typeface="Helvetica Neue Light"/>
                <a:sym typeface="Helvetica Neue Light"/>
              </a:rPr>
              <a:t>colección de elementos</a:t>
            </a:r>
            <a:r>
              <a:rPr lang="es" sz="1800">
                <a:solidFill>
                  <a:schemeClr val="dk1"/>
                </a:solidFill>
                <a:latin typeface="Helvetica Neue Light"/>
                <a:ea typeface="Helvetica Neue Light"/>
                <a:cs typeface="Helvetica Neue Light"/>
                <a:sym typeface="Helvetica Neue Light"/>
              </a:rPr>
              <a:t>, un </a:t>
            </a:r>
            <a:r>
              <a:rPr b="1" lang="es" sz="1800">
                <a:solidFill>
                  <a:schemeClr val="dk1"/>
                </a:solidFill>
                <a:latin typeface="Helvetica Neue"/>
                <a:ea typeface="Helvetica Neue"/>
                <a:cs typeface="Helvetica Neue"/>
                <a:sym typeface="Helvetica Neue"/>
              </a:rPr>
              <a:t>conjunto de rutinas</a:t>
            </a:r>
            <a:r>
              <a:rPr lang="es" sz="1800">
                <a:solidFill>
                  <a:schemeClr val="dk1"/>
                </a:solidFill>
                <a:latin typeface="Helvetica Neue Light"/>
                <a:ea typeface="Helvetica Neue Light"/>
                <a:cs typeface="Helvetica Neue Light"/>
                <a:sym typeface="Helvetica Neue Light"/>
              </a:rPr>
              <a:t>, en este caso </a:t>
            </a:r>
            <a:r>
              <a:rPr b="1" lang="es" sz="1800">
                <a:solidFill>
                  <a:schemeClr val="dk1"/>
                </a:solidFill>
                <a:latin typeface="Helvetica Neue"/>
                <a:ea typeface="Helvetica Neue"/>
                <a:cs typeface="Helvetica Neue"/>
                <a:sym typeface="Helvetica Neue"/>
              </a:rPr>
              <a:t>código</a:t>
            </a:r>
            <a:r>
              <a:rPr lang="es" sz="1800">
                <a:solidFill>
                  <a:schemeClr val="dk1"/>
                </a:solidFill>
                <a:latin typeface="Helvetica Neue Light"/>
                <a:ea typeface="Helvetica Neue Light"/>
                <a:cs typeface="Helvetica Neue Light"/>
                <a:sym typeface="Helvetica Neue Light"/>
              </a:rPr>
              <a:t>, que suelen tener un propósito concreto.</a:t>
            </a:r>
            <a:endParaRPr sz="1800">
              <a:solidFill>
                <a:schemeClr val="dk1"/>
              </a:solidFill>
              <a:latin typeface="Helvetica Neue Light"/>
              <a:ea typeface="Helvetica Neue Light"/>
              <a:cs typeface="Helvetica Neue Light"/>
              <a:sym typeface="Helvetica Neue Light"/>
            </a:endParaRPr>
          </a:p>
        </p:txBody>
      </p:sp>
      <p:sp>
        <p:nvSpPr>
          <p:cNvPr id="201" name="Google Shape;201;p25"/>
          <p:cNvSpPr txBox="1"/>
          <p:nvPr/>
        </p:nvSpPr>
        <p:spPr>
          <a:xfrm>
            <a:off x="4459225" y="31843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02" name="Google Shape;202;p25"/>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03" name="Google Shape;203;p25"/>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04" name="Google Shape;204;p25"/>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29895" l="0" r="0" t="19691"/>
          <a:stretch/>
        </p:blipFill>
        <p:spPr>
          <a:xfrm>
            <a:off x="0" y="2397184"/>
            <a:ext cx="9144000" cy="2593115"/>
          </a:xfrm>
          <a:prstGeom prst="rect">
            <a:avLst/>
          </a:prstGeom>
          <a:noFill/>
          <a:ln>
            <a:noFill/>
          </a:ln>
        </p:spPr>
      </p:pic>
      <p:sp>
        <p:nvSpPr>
          <p:cNvPr id="210" name="Google Shape;210;p26"/>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prácticamente lo que el nombre indica: </a:t>
            </a:r>
            <a:r>
              <a:rPr lang="es" sz="1800">
                <a:solidFill>
                  <a:schemeClr val="dk1"/>
                </a:solidFill>
                <a:highlight>
                  <a:srgbClr val="E0FF00"/>
                </a:highlight>
                <a:latin typeface="Helvetica Neue Light"/>
                <a:ea typeface="Helvetica Neue Light"/>
                <a:cs typeface="Helvetica Neue Light"/>
                <a:sym typeface="Helvetica Neue Light"/>
              </a:rPr>
              <a:t>un marco de trabajo</a:t>
            </a:r>
            <a:r>
              <a:rPr lang="es" sz="1800">
                <a:solidFill>
                  <a:schemeClr val="dk1"/>
                </a:solidFill>
                <a:latin typeface="Helvetica Neue Light"/>
                <a:ea typeface="Helvetica Neue Light"/>
                <a:cs typeface="Helvetica Neue Light"/>
                <a:sym typeface="Helvetica Neue Light"/>
              </a:rPr>
              <a:t>. Se trata de un </a:t>
            </a:r>
            <a:r>
              <a:rPr lang="es" sz="18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s" sz="1800">
                <a:solidFill>
                  <a:schemeClr val="dk1"/>
                </a:solidFill>
                <a:latin typeface="Helvetica Neue Light"/>
                <a:ea typeface="Helvetica Neue Light"/>
                <a:cs typeface="Helvetica Neue Light"/>
                <a:sym typeface="Helvetica Neue Light"/>
              </a:rPr>
              <a:t>, para trabajar de acuerdo con una metodología, utilizando determinados patrones.</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11" name="Google Shape;211;p2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12" name="Google Shape;212;p26"/>
          <p:cNvSpPr txBox="1"/>
          <p:nvPr/>
        </p:nvSpPr>
        <p:spPr>
          <a:xfrm>
            <a:off x="1036875" y="28780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FRAMEWORK</a:t>
            </a:r>
            <a:endParaRPr i="1" sz="43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3" name="Google Shape;223;p28"/>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rgbClr val="3DFFBC"/>
            </a:solidFill>
            <a:prstDash val="solid"/>
            <a:round/>
            <a:headEnd len="sm" w="sm" type="none"/>
            <a:tailEnd len="sm" w="sm" type="none"/>
          </a:ln>
        </p:spPr>
      </p:pic>
      <p:sp>
        <p:nvSpPr>
          <p:cNvPr id="224" name="Google Shape;224;p28"/>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25" name="Google Shape;225;p28"/>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26" name="Google Shape;226;p28"/>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27" name="Google Shape;227;p28"/>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28" name="Google Shape;228;p28"/>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29" name="Google Shape;229;p28"/>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5" name="Google Shape;235;p29"/>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sp>
        <p:nvSpPr>
          <p:cNvPr id="236" name="Google Shape;236;p29"/>
          <p:cNvSpPr txBox="1"/>
          <p:nvPr/>
        </p:nvSpPr>
        <p:spPr>
          <a:xfrm>
            <a:off x="4480150" y="1255175"/>
            <a:ext cx="3735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Es un </a:t>
            </a:r>
            <a:r>
              <a:rPr lang="es" sz="1800">
                <a:highlight>
                  <a:srgbClr val="E0FF00"/>
                </a:highlight>
                <a:latin typeface="Helvetica Neue Light"/>
                <a:ea typeface="Helvetica Neue Light"/>
                <a:cs typeface="Helvetica Neue Light"/>
                <a:sym typeface="Helvetica Neue Light"/>
              </a:rPr>
              <a:t>framework</a:t>
            </a:r>
            <a:r>
              <a:rPr lang="es" sz="1800">
                <a:latin typeface="Helvetica Neue Light"/>
                <a:ea typeface="Helvetica Neue Light"/>
                <a:cs typeface="Helvetica Neue Light"/>
                <a:sym typeface="Helvetica Neue Light"/>
              </a:rPr>
              <a:t> originalmente creado por Twitter, que permite crear interfaces web con CSS y JavaScript, y cuya particularidad es la de adaptar la interfaz del sitio web al tamaño del dispositivo en que se visualice </a:t>
            </a:r>
            <a:r>
              <a:rPr b="1" lang="es" sz="1800">
                <a:latin typeface="Helvetica Neue"/>
                <a:ea typeface="Helvetica Neue"/>
                <a:cs typeface="Helvetica Neue"/>
                <a:sym typeface="Helvetica Neue"/>
              </a:rPr>
              <a:t>(es responsive).</a:t>
            </a:r>
            <a:endParaRPr b="1" sz="1800">
              <a:latin typeface="Helvetica Neue"/>
              <a:ea typeface="Helvetica Neue"/>
              <a:cs typeface="Helvetica Neue"/>
              <a:sym typeface="Helvetica Neue"/>
            </a:endParaRPr>
          </a:p>
        </p:txBody>
      </p:sp>
      <p:pic>
        <p:nvPicPr>
          <p:cNvPr id="237" name="Google Shape;237;p29"/>
          <p:cNvPicPr preferRelativeResize="0"/>
          <p:nvPr/>
        </p:nvPicPr>
        <p:blipFill>
          <a:blip r:embed="rId4">
            <a:alphaModFix/>
          </a:blip>
          <a:stretch>
            <a:fillRect/>
          </a:stretch>
        </p:blipFill>
        <p:spPr>
          <a:xfrm>
            <a:off x="834575" y="1251900"/>
            <a:ext cx="3079475" cy="3079475"/>
          </a:xfrm>
          <a:prstGeom prst="rect">
            <a:avLst/>
          </a:prstGeom>
          <a:noFill/>
          <a:ln>
            <a:noFill/>
          </a:ln>
        </p:spPr>
      </p:pic>
      <p:sp>
        <p:nvSpPr>
          <p:cNvPr id="238" name="Google Shape;238;p29"/>
          <p:cNvSpPr txBox="1"/>
          <p:nvPr/>
        </p:nvSpPr>
        <p:spPr>
          <a:xfrm>
            <a:off x="642925" y="4591613"/>
            <a:ext cx="4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Fuente: </a:t>
            </a:r>
            <a:r>
              <a:rPr lang="es" u="sng">
                <a:solidFill>
                  <a:schemeClr val="hlink"/>
                </a:solidFill>
                <a:hlinkClick r:id="rId5"/>
              </a:rPr>
              <a:t>https://www.arweb.com/</a:t>
            </a: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42" name="Shape 242"/>
        <p:cNvGrpSpPr/>
        <p:nvPr/>
      </p:nvGrpSpPr>
      <p:grpSpPr>
        <a:xfrm>
          <a:off x="0" y="0"/>
          <a:ext cx="0" cy="0"/>
          <a:chOff x="0" y="0"/>
          <a:chExt cx="0" cy="0"/>
        </a:xfrm>
      </p:grpSpPr>
      <p:sp>
        <p:nvSpPr>
          <p:cNvPr id="243" name="Google Shape;243;p30"/>
          <p:cNvSpPr txBox="1"/>
          <p:nvPr/>
        </p:nvSpPr>
        <p:spPr>
          <a:xfrm>
            <a:off x="653150" y="2571750"/>
            <a:ext cx="73992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4" name="Google Shape;244;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5" name="Google Shape;245;p30"/>
          <p:cNvSpPr txBox="1"/>
          <p:nvPr/>
        </p:nvSpPr>
        <p:spPr>
          <a:xfrm>
            <a:off x="0" y="425850"/>
            <a:ext cx="56844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46" name="Google Shape;246;p30"/>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50" name="Shape 250"/>
        <p:cNvGrpSpPr/>
        <p:nvPr/>
      </p:nvGrpSpPr>
      <p:grpSpPr>
        <a:xfrm>
          <a:off x="0" y="0"/>
          <a:ext cx="0" cy="0"/>
          <a:chOff x="0" y="0"/>
          <a:chExt cx="0" cy="0"/>
        </a:xfrm>
      </p:grpSpPr>
      <p:sp>
        <p:nvSpPr>
          <p:cNvPr id="251" name="Google Shape;251;p31"/>
          <p:cNvSpPr txBox="1"/>
          <p:nvPr/>
        </p:nvSpPr>
        <p:spPr>
          <a:xfrm>
            <a:off x="895025" y="2432400"/>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52" name="Google Shape;25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3" name="Google Shape;253;p31"/>
          <p:cNvSpPr txBox="1"/>
          <p:nvPr/>
        </p:nvSpPr>
        <p:spPr>
          <a:xfrm>
            <a:off x="0" y="425850"/>
            <a:ext cx="57048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DESVENTAJAS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54" name="Google Shape;254;p31"/>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nvSpPr>
        <p:spPr>
          <a:xfrm>
            <a:off x="953875" y="1571650"/>
            <a:ext cx="3444600" cy="23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Básicamente, tiene las ventajas de cualquier Framework, así como sus inconvenientes.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rPr lang="es" sz="1800">
                <a:latin typeface="Helvetica Neue Light"/>
                <a:ea typeface="Helvetica Neue Light"/>
                <a:cs typeface="Helvetica Neue Light"/>
                <a:sym typeface="Helvetica Neue Light"/>
              </a:rPr>
              <a:t>Si te adaptas a la forma de trabajo, y es el aspecto que buscas, </a:t>
            </a:r>
            <a:r>
              <a:rPr lang="es" sz="1800">
                <a:highlight>
                  <a:srgbClr val="E0FF00"/>
                </a:highlight>
                <a:latin typeface="Helvetica Neue Light"/>
                <a:ea typeface="Helvetica Neue Light"/>
                <a:cs typeface="Helvetica Neue Light"/>
                <a:sym typeface="Helvetica Neue Light"/>
              </a:rPr>
              <a:t>es lo ideal</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pic>
        <p:nvPicPr>
          <p:cNvPr id="260" name="Google Shape;260;p32"/>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261" name="Google Shape;261;p32"/>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pic>
        <p:nvPicPr>
          <p:cNvPr id="262" name="Google Shape;262;p32"/>
          <p:cNvPicPr preferRelativeResize="0"/>
          <p:nvPr/>
        </p:nvPicPr>
        <p:blipFill>
          <a:blip r:embed="rId4">
            <a:alphaModFix/>
          </a:blip>
          <a:stretch>
            <a:fillRect/>
          </a:stretch>
        </p:blipFill>
        <p:spPr>
          <a:xfrm>
            <a:off x="4398475" y="1542312"/>
            <a:ext cx="3501525" cy="241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8" name="Google Shape;268;p33"/>
          <p:cNvSpPr txBox="1"/>
          <p:nvPr/>
        </p:nvSpPr>
        <p:spPr>
          <a:xfrm>
            <a:off x="4949600" y="183700"/>
            <a:ext cx="3662700" cy="68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69" name="Google Shape;269;p33"/>
          <p:cNvSpPr txBox="1"/>
          <p:nvPr/>
        </p:nvSpPr>
        <p:spPr>
          <a:xfrm>
            <a:off x="4714875" y="1857475"/>
            <a:ext cx="4235100" cy="303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s"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s"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s" sz="1800">
                <a:solidFill>
                  <a:schemeClr val="dk1"/>
                </a:solidFill>
                <a:highlight>
                  <a:srgbClr val="FFFFFF"/>
                </a:highlight>
                <a:latin typeface="Helvetica Neue Light"/>
                <a:ea typeface="Helvetica Neue Light"/>
                <a:cs typeface="Helvetica Neue Light"/>
                <a:sym typeface="Helvetica Neue Light"/>
              </a:rPr>
            </a:br>
            <a:br>
              <a:rPr lang="es" sz="1800">
                <a:solidFill>
                  <a:schemeClr val="dk1"/>
                </a:solidFill>
                <a:highlight>
                  <a:srgbClr val="FFFFFF"/>
                </a:highlight>
                <a:latin typeface="Helvetica Neue Light"/>
                <a:ea typeface="Helvetica Neue Light"/>
                <a:cs typeface="Helvetica Neue Light"/>
                <a:sym typeface="Helvetica Neue Light"/>
              </a:rPr>
            </a:br>
            <a:r>
              <a:rPr lang="es"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0" name="Google Shape;270;p33"/>
          <p:cNvPicPr preferRelativeResize="0"/>
          <p:nvPr/>
        </p:nvPicPr>
        <p:blipFill>
          <a:blip r:embed="rId5">
            <a:alphaModFix/>
          </a:blip>
          <a:stretch>
            <a:fillRect/>
          </a:stretch>
        </p:blipFill>
        <p:spPr>
          <a:xfrm>
            <a:off x="0" y="248350"/>
            <a:ext cx="4429125" cy="464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34"/>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277" name="Google Shape;277;p34"/>
          <p:cNvSpPr txBox="1"/>
          <p:nvPr/>
        </p:nvSpPr>
        <p:spPr>
          <a:xfrm>
            <a:off x="5066850" y="1683500"/>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u="sng">
                <a:solidFill>
                  <a:srgbClr val="1155CC"/>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https://codepen.io/anon/pen/BYyGKd/</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278" name="Google Shape;278;p34"/>
          <p:cNvPicPr preferRelativeResize="0"/>
          <p:nvPr/>
        </p:nvPicPr>
        <p:blipFill>
          <a:blip r:embed="rId5">
            <a:alphaModFix/>
          </a:blip>
          <a:stretch>
            <a:fillRect/>
          </a:stretch>
        </p:blipFill>
        <p:spPr>
          <a:xfrm>
            <a:off x="254425" y="1478690"/>
            <a:ext cx="4756849" cy="280964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rotWithShape="1">
          <a:blip r:embed="rId3">
            <a:alphaModFix/>
          </a:blip>
          <a:srcRect b="22203" l="0" r="0" t="0"/>
          <a:stretch/>
        </p:blipFill>
        <p:spPr>
          <a:xfrm>
            <a:off x="4389765" y="0"/>
            <a:ext cx="4718961" cy="5143502"/>
          </a:xfrm>
          <a:prstGeom prst="rect">
            <a:avLst/>
          </a:prstGeom>
          <a:noFill/>
          <a:ln>
            <a:noFill/>
          </a:ln>
        </p:spPr>
      </p:pic>
      <p:pic>
        <p:nvPicPr>
          <p:cNvPr id="284" name="Google Shape;284;p35"/>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285" name="Google Shape;285;p35"/>
          <p:cNvSpPr txBox="1"/>
          <p:nvPr/>
        </p:nvSpPr>
        <p:spPr>
          <a:xfrm>
            <a:off x="-335425" y="19965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latin typeface="Anton"/>
                <a:ea typeface="Anton"/>
                <a:cs typeface="Anton"/>
                <a:sym typeface="Anton"/>
              </a:rPr>
              <a:t>TEMA DE BOOTSTRAP</a:t>
            </a:r>
            <a:endParaRPr i="1" sz="3000">
              <a:latin typeface="Anton"/>
              <a:ea typeface="Anton"/>
              <a:cs typeface="Anton"/>
              <a:sym typeface="Anton"/>
            </a:endParaRPr>
          </a:p>
        </p:txBody>
      </p:sp>
      <p:cxnSp>
        <p:nvCxnSpPr>
          <p:cNvPr id="286" name="Google Shape;286;p35"/>
          <p:cNvCxnSpPr/>
          <p:nvPr/>
        </p:nvCxnSpPr>
        <p:spPr>
          <a:xfrm>
            <a:off x="313800" y="2946950"/>
            <a:ext cx="3711000" cy="13800"/>
          </a:xfrm>
          <a:prstGeom prst="straightConnector1">
            <a:avLst/>
          </a:prstGeom>
          <a:noFill/>
          <a:ln cap="flat" cmpd="sng" w="114300">
            <a:solidFill>
              <a:srgbClr val="E0FF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36"/>
          <p:cNvSpPr txBox="1"/>
          <p:nvPr/>
        </p:nvSpPr>
        <p:spPr>
          <a:xfrm>
            <a:off x="643801" y="192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293" name="Google Shape;293;p36"/>
          <p:cNvGraphicFramePr/>
          <p:nvPr/>
        </p:nvGraphicFramePr>
        <p:xfrm>
          <a:off x="4476263" y="2781513"/>
          <a:ext cx="3000000" cy="3000000"/>
        </p:xfrm>
        <a:graphic>
          <a:graphicData uri="http://schemas.openxmlformats.org/drawingml/2006/table">
            <a:tbl>
              <a:tblPr>
                <a:noFill/>
                <a:tableStyleId>{BE1A5081-845A-4208-A92F-B988F0C482E8}</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294" name="Google Shape;294;p36"/>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295" name="Google Shape;295;p36"/>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1" name="Google Shape;301;p37"/>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02" name="Google Shape;302;p37"/>
          <p:cNvGrpSpPr/>
          <p:nvPr/>
        </p:nvGrpSpPr>
        <p:grpSpPr>
          <a:xfrm>
            <a:off x="469510" y="1622632"/>
            <a:ext cx="3248493" cy="3124924"/>
            <a:chOff x="1949147" y="1325500"/>
            <a:chExt cx="3858526" cy="3665600"/>
          </a:xfrm>
        </p:grpSpPr>
        <p:pic>
          <p:nvPicPr>
            <p:cNvPr id="303" name="Google Shape;303;p37"/>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04" name="Google Shape;304;p37"/>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06" name="Google Shape;306;p37"/>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s" sz="1800">
                <a:highlight>
                  <a:srgbClr val="A6FFCA"/>
                </a:highlight>
                <a:latin typeface="Helvetica Neue Light"/>
                <a:ea typeface="Helvetica Neue Light"/>
                <a:cs typeface="Helvetica Neue Light"/>
                <a:sym typeface="Helvetica Neue Light"/>
              </a:rPr>
              <a:t>Código compilado listo para usar para Bootstrap .</a:t>
            </a:r>
            <a:endParaRPr sz="1800">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s" sz="1800">
                <a:solidFill>
                  <a:schemeClr val="dk1"/>
                </a:solidFill>
                <a:highlight>
                  <a:srgbClr val="A6FFCA"/>
                </a:highlight>
                <a:latin typeface="Helvetica Neue Light"/>
                <a:ea typeface="Helvetica Neue Light"/>
                <a:cs typeface="Helvetica Neue Light"/>
                <a:sym typeface="Helvetica Neue Light"/>
              </a:rPr>
              <a:t>BootstrapCDN (enlace directo).</a:t>
            </a:r>
            <a:endParaRPr sz="1800">
              <a:solidFill>
                <a:schemeClr val="dk1"/>
              </a:solidFill>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s" sz="1800">
                <a:highlight>
                  <a:srgbClr val="FFFFFF"/>
                </a:highlight>
                <a:latin typeface="Helvetica Neue"/>
                <a:ea typeface="Helvetica Neue"/>
                <a:cs typeface="Helvetica Neue"/>
                <a:sym typeface="Helvetica Neue"/>
              </a:rPr>
              <a:t>Vamos a usar las formas más sencillas:</a:t>
            </a:r>
            <a:endParaRPr b="1" sz="1800">
              <a:highlight>
                <a:srgbClr val="FFFFFF"/>
              </a:highlight>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07" name="Google Shape;307;p37"/>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a:t>
            </a:r>
            <a:r>
              <a:rPr lang="es" sz="1800" u="sng">
                <a:solidFill>
                  <a:schemeClr val="hlink"/>
                </a:solidFill>
                <a:latin typeface="Helvetica Neue Light"/>
                <a:ea typeface="Helvetica Neue Light"/>
                <a:cs typeface="Helvetica Neue Light"/>
                <a:sym typeface="Helvetica Neue Light"/>
                <a:hlinkClick r:id="rId5"/>
              </a:rPr>
              <a:t>Descargar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3" name="Google Shape;313;p38"/>
          <p:cNvSpPr txBox="1"/>
          <p:nvPr/>
        </p:nvSpPr>
        <p:spPr>
          <a:xfrm>
            <a:off x="847876" y="-1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1</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14" name="Google Shape;314;p38"/>
          <p:cNvPicPr preferRelativeResize="0"/>
          <p:nvPr/>
        </p:nvPicPr>
        <p:blipFill rotWithShape="1">
          <a:blip r:embed="rId4">
            <a:alphaModFix/>
          </a:blip>
          <a:srcRect b="0" l="0" r="8742" t="0"/>
          <a:stretch/>
        </p:blipFill>
        <p:spPr>
          <a:xfrm>
            <a:off x="303250" y="2889538"/>
            <a:ext cx="3304600" cy="1591900"/>
          </a:xfrm>
          <a:prstGeom prst="rect">
            <a:avLst/>
          </a:prstGeom>
          <a:noFill/>
          <a:ln cap="flat" cmpd="sng" w="28575">
            <a:solidFill>
              <a:srgbClr val="E0FF00"/>
            </a:solidFill>
            <a:prstDash val="solid"/>
            <a:round/>
            <a:headEnd len="sm" w="sm" type="none"/>
            <a:tailEnd len="sm" w="sm" type="none"/>
          </a:ln>
        </p:spPr>
      </p:pic>
      <p:pic>
        <p:nvPicPr>
          <p:cNvPr id="315" name="Google Shape;315;p38"/>
          <p:cNvPicPr preferRelativeResize="0"/>
          <p:nvPr/>
        </p:nvPicPr>
        <p:blipFill rotWithShape="1">
          <a:blip r:embed="rId5">
            <a:alphaModFix/>
          </a:blip>
          <a:srcRect b="0" l="0" r="21191" t="0"/>
          <a:stretch/>
        </p:blipFill>
        <p:spPr>
          <a:xfrm>
            <a:off x="3914113" y="2889537"/>
            <a:ext cx="2234800" cy="1509200"/>
          </a:xfrm>
          <a:prstGeom prst="rect">
            <a:avLst/>
          </a:prstGeom>
          <a:noFill/>
          <a:ln cap="flat" cmpd="sng" w="28575">
            <a:solidFill>
              <a:srgbClr val="E0FF00"/>
            </a:solidFill>
            <a:prstDash val="solid"/>
            <a:round/>
            <a:headEnd len="sm" w="sm" type="none"/>
            <a:tailEnd len="sm" w="sm" type="none"/>
          </a:ln>
        </p:spPr>
      </p:pic>
      <p:cxnSp>
        <p:nvCxnSpPr>
          <p:cNvPr id="316" name="Google Shape;316;p38"/>
          <p:cNvCxnSpPr>
            <a:stCxn id="317" idx="6"/>
            <a:endCxn id="318"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17" name="Google Shape;317;p38"/>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18" name="Google Shape;318;p38"/>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20" name="Google Shape;320;p38"/>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descarga</a:t>
            </a:r>
            <a:r>
              <a:rPr lang="es" sz="1800">
                <a:solidFill>
                  <a:schemeClr val="dk1"/>
                </a:solidFill>
                <a:highlight>
                  <a:schemeClr val="lt1"/>
                </a:highlight>
                <a:latin typeface="Helvetica Neue Light"/>
                <a:ea typeface="Helvetica Neue Light"/>
                <a:cs typeface="Helvetica Neue Light"/>
                <a:sym typeface="Helvetica Neue Light"/>
              </a:rPr>
              <a:t> el compilado.</a:t>
            </a:r>
            <a:endParaRPr sz="1800">
              <a:latin typeface="Helvetica Neue Light"/>
              <a:ea typeface="Helvetica Neue Light"/>
              <a:cs typeface="Helvetica Neue Light"/>
              <a:sym typeface="Helvetica Neue Light"/>
            </a:endParaRPr>
          </a:p>
        </p:txBody>
      </p:sp>
      <p:sp>
        <p:nvSpPr>
          <p:cNvPr id="321" name="Google Shape;321;p38"/>
          <p:cNvSpPr txBox="1"/>
          <p:nvPr/>
        </p:nvSpPr>
        <p:spPr>
          <a:xfrm>
            <a:off x="3741550" y="18249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descompila.</a:t>
            </a:r>
            <a:endParaRPr b="1" sz="1800">
              <a:latin typeface="Helvetica Neue"/>
              <a:ea typeface="Helvetica Neue"/>
              <a:cs typeface="Helvetica Neue"/>
              <a:sym typeface="Helvetica Neue"/>
            </a:endParaRPr>
          </a:p>
        </p:txBody>
      </p:sp>
      <p:sp>
        <p:nvSpPr>
          <p:cNvPr id="322" name="Google Shape;322;p38"/>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lleva</a:t>
            </a:r>
            <a:r>
              <a:rPr lang="es" sz="1800">
                <a:solidFill>
                  <a:schemeClr val="dk1"/>
                </a:solidFill>
                <a:highlight>
                  <a:schemeClr val="lt1"/>
                </a:highlight>
                <a:latin typeface="Helvetica Neue Light"/>
                <a:ea typeface="Helvetica Neue Light"/>
                <a:cs typeface="Helvetica Neue Light"/>
                <a:sym typeface="Helvetica Neue Light"/>
              </a:rPr>
              <a:t> a la carpeta del proyecto.</a:t>
            </a:r>
            <a:endParaRPr sz="1800">
              <a:latin typeface="Helvetica Neue Light"/>
              <a:ea typeface="Helvetica Neue Light"/>
              <a:cs typeface="Helvetica Neue Light"/>
              <a:sym typeface="Helvetica Neue Light"/>
            </a:endParaRPr>
          </a:p>
        </p:txBody>
      </p:sp>
      <p:sp>
        <p:nvSpPr>
          <p:cNvPr id="323" name="Google Shape;323;p38"/>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24" name="Google Shape;324;p38"/>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25" name="Google Shape;325;p38"/>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26" name="Google Shape;326;p38"/>
          <p:cNvPicPr preferRelativeResize="0"/>
          <p:nvPr/>
        </p:nvPicPr>
        <p:blipFill rotWithShape="1">
          <a:blip r:embed="rId6">
            <a:alphaModFix/>
          </a:blip>
          <a:srcRect b="22821" l="0" r="0" t="0"/>
          <a:stretch/>
        </p:blipFill>
        <p:spPr>
          <a:xfrm>
            <a:off x="6455200" y="2889538"/>
            <a:ext cx="2340925" cy="1690825"/>
          </a:xfrm>
          <a:prstGeom prst="rect">
            <a:avLst/>
          </a:prstGeom>
          <a:noFill/>
          <a:ln cap="flat" cmpd="sng" w="28575">
            <a:solidFill>
              <a:srgbClr val="E0FF00"/>
            </a:solidFill>
            <a:prstDash val="solid"/>
            <a:round/>
            <a:headEnd len="sm" w="sm" type="none"/>
            <a:tailEnd len="sm" w="sm" type="none"/>
          </a:ln>
        </p:spPr>
      </p:pic>
      <p:pic>
        <p:nvPicPr>
          <p:cNvPr id="327" name="Google Shape;327;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3" name="Google Shape;333;p39"/>
          <p:cNvSpPr txBox="1"/>
          <p:nvPr/>
        </p:nvSpPr>
        <p:spPr>
          <a:xfrm>
            <a:off x="847876" y="121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USANDO EL CDN </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2</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34" name="Google Shape;334;p39"/>
          <p:cNvCxnSpPr>
            <a:stCxn id="335" idx="6"/>
            <a:endCxn id="336"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35" name="Google Shape;335;p39"/>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6" name="Google Shape;336;p39"/>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8" name="Google Shape;338;p39"/>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copia </a:t>
            </a:r>
            <a:r>
              <a:rPr lang="es" sz="1800">
                <a:solidFill>
                  <a:schemeClr val="dk1"/>
                </a:solidFill>
                <a:highlight>
                  <a:schemeClr val="lt1"/>
                </a:highlight>
                <a:latin typeface="Helvetica Neue Light"/>
                <a:ea typeface="Helvetica Neue Light"/>
                <a:cs typeface="Helvetica Neue Light"/>
                <a:sym typeface="Helvetica Neue Light"/>
              </a:rPr>
              <a:t>el CDN.</a:t>
            </a:r>
            <a:endParaRPr sz="1800">
              <a:latin typeface="Helvetica Neue Light"/>
              <a:ea typeface="Helvetica Neue Light"/>
              <a:cs typeface="Helvetica Neue Light"/>
              <a:sym typeface="Helvetica Neue Light"/>
            </a:endParaRPr>
          </a:p>
        </p:txBody>
      </p:sp>
      <p:sp>
        <p:nvSpPr>
          <p:cNvPr id="339" name="Google Shape;339;p39"/>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Vamos</a:t>
            </a:r>
            <a:r>
              <a:rPr lang="es" sz="1800">
                <a:solidFill>
                  <a:schemeClr val="dk1"/>
                </a:solidFill>
                <a:highlight>
                  <a:schemeClr val="lt1"/>
                </a:highlight>
                <a:latin typeface="Helvetica Neue Light"/>
                <a:ea typeface="Helvetica Neue Light"/>
                <a:cs typeface="Helvetica Neue Light"/>
                <a:sym typeface="Helvetica Neue Light"/>
              </a:rPr>
              <a:t> al index.html</a:t>
            </a:r>
            <a:endParaRPr sz="1800">
              <a:latin typeface="Helvetica Neue Light"/>
              <a:ea typeface="Helvetica Neue Light"/>
              <a:cs typeface="Helvetica Neue Light"/>
              <a:sym typeface="Helvetica Neue Light"/>
            </a:endParaRPr>
          </a:p>
        </p:txBody>
      </p:sp>
      <p:sp>
        <p:nvSpPr>
          <p:cNvPr id="340" name="Google Shape;340;p39"/>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pega </a:t>
            </a:r>
            <a:r>
              <a:rPr lang="es" sz="1800">
                <a:solidFill>
                  <a:schemeClr val="dk1"/>
                </a:solidFill>
                <a:highlight>
                  <a:schemeClr val="lt1"/>
                </a:highlight>
                <a:latin typeface="Helvetica Neue Light"/>
                <a:ea typeface="Helvetica Neue Light"/>
                <a:cs typeface="Helvetica Neue Light"/>
                <a:sym typeface="Helvetica Neue Light"/>
              </a:rPr>
              <a:t>en el &lt;head&gt; el CDN.</a:t>
            </a:r>
            <a:endParaRPr sz="1800">
              <a:latin typeface="Helvetica Neue Light"/>
              <a:ea typeface="Helvetica Neue Light"/>
              <a:cs typeface="Helvetica Neue Light"/>
              <a:sym typeface="Helvetica Neue Light"/>
            </a:endParaRPr>
          </a:p>
        </p:txBody>
      </p:sp>
      <p:sp>
        <p:nvSpPr>
          <p:cNvPr id="341" name="Google Shape;341;p39"/>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2" name="Google Shape;342;p39"/>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43" name="Google Shape;343;p39"/>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44" name="Google Shape;344;p39"/>
          <p:cNvPicPr preferRelativeResize="0"/>
          <p:nvPr/>
        </p:nvPicPr>
        <p:blipFill>
          <a:blip r:embed="rId4">
            <a:alphaModFix/>
          </a:blip>
          <a:stretch>
            <a:fillRect/>
          </a:stretch>
        </p:blipFill>
        <p:spPr>
          <a:xfrm>
            <a:off x="2409450" y="2655950"/>
            <a:ext cx="4486050" cy="2243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40"/>
          <p:cNvSpPr txBox="1"/>
          <p:nvPr/>
        </p:nvSpPr>
        <p:spPr>
          <a:xfrm>
            <a:off x="643801" y="142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51" name="Google Shape;351;p40"/>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¿Recuerdan que vimos el tag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Para </a:t>
            </a:r>
            <a:r>
              <a:rPr b="1" lang="es" sz="1800">
                <a:latin typeface="Helvetica Neue"/>
                <a:ea typeface="Helvetica Neue"/>
                <a:cs typeface="Helvetica Neue"/>
                <a:sym typeface="Helvetica Neue"/>
              </a:rPr>
              <a:t>garantizar</a:t>
            </a:r>
            <a:r>
              <a:rPr lang="es" sz="1800">
                <a:latin typeface="Helvetica Neue Light"/>
                <a:ea typeface="Helvetica Neue Light"/>
                <a:cs typeface="Helvetica Neue Light"/>
                <a:sym typeface="Helvetica Neue Light"/>
              </a:rPr>
              <a:t> una representación adecuada, y un zoom táctil para todos los dispositivos, </a:t>
            </a:r>
            <a:r>
              <a:rPr b="1" lang="es" sz="1800">
                <a:latin typeface="Helvetica Neue"/>
                <a:ea typeface="Helvetica Neue"/>
                <a:cs typeface="Helvetica Neue"/>
                <a:sym typeface="Helvetica Neue"/>
              </a:rPr>
              <a:t>no olvides agregar el viewport.</a:t>
            </a:r>
            <a:endParaRPr b="1" sz="1800">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52" name="Google Shape;352;p40"/>
          <p:cNvSpPr txBox="1"/>
          <p:nvPr/>
        </p:nvSpPr>
        <p:spPr>
          <a:xfrm>
            <a:off x="902975" y="4143550"/>
            <a:ext cx="7016700" cy="4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53" name="Google Shape;353;p40"/>
          <p:cNvPicPr preferRelativeResize="0"/>
          <p:nvPr/>
        </p:nvPicPr>
        <p:blipFill>
          <a:blip r:embed="rId4">
            <a:alphaModFix/>
          </a:blip>
          <a:stretch>
            <a:fillRect/>
          </a:stretch>
        </p:blipFill>
        <p:spPr>
          <a:xfrm>
            <a:off x="263975" y="1458290"/>
            <a:ext cx="3946224" cy="2426928"/>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1"/>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62" name="Shape 362"/>
        <p:cNvGrpSpPr/>
        <p:nvPr/>
      </p:nvGrpSpPr>
      <p:grpSpPr>
        <a:xfrm>
          <a:off x="0" y="0"/>
          <a:ext cx="0" cy="0"/>
          <a:chOff x="0" y="0"/>
          <a:chExt cx="0" cy="0"/>
        </a:xfrm>
      </p:grpSpPr>
      <p:sp>
        <p:nvSpPr>
          <p:cNvPr id="363" name="Google Shape;363;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TIPOGRAFÍA</a:t>
            </a:r>
            <a:endParaRPr i="1" sz="3600">
              <a:latin typeface="Anton"/>
              <a:ea typeface="Anton"/>
              <a:cs typeface="Anton"/>
              <a:sym typeface="Anton"/>
            </a:endParaRPr>
          </a:p>
        </p:txBody>
      </p:sp>
      <p:pic>
        <p:nvPicPr>
          <p:cNvPr id="364" name="Google Shape;364;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3"/>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370" name="Google Shape;370;p43"/>
          <p:cNvSpPr txBox="1"/>
          <p:nvPr/>
        </p:nvSpPr>
        <p:spPr>
          <a:xfrm>
            <a:off x="4538850" y="2768099"/>
            <a:ext cx="4215600" cy="1700100"/>
          </a:xfrm>
          <a:prstGeom prst="rect">
            <a:avLst/>
          </a:prstGeom>
          <a:solidFill>
            <a:srgbClr val="A6FFC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Todos los tags de </a:t>
            </a:r>
            <a:r>
              <a:rPr b="1" lang="es" sz="1800">
                <a:latin typeface="Helvetica Neue"/>
                <a:ea typeface="Helvetica Neue"/>
                <a:cs typeface="Helvetica Neue"/>
                <a:sym typeface="Helvetica Neue"/>
              </a:rPr>
              <a:t>&lt;h1&gt;</a:t>
            </a:r>
            <a:r>
              <a:rPr lang="es" sz="1800">
                <a:latin typeface="Helvetica Neue Light"/>
                <a:ea typeface="Helvetica Neue Light"/>
                <a:cs typeface="Helvetica Neue Light"/>
                <a:sym typeface="Helvetica Neue Light"/>
              </a:rPr>
              <a:t> a </a:t>
            </a:r>
            <a:r>
              <a:rPr b="1" lang="es" sz="1800">
                <a:latin typeface="Helvetica Neue"/>
                <a:ea typeface="Helvetica Neue"/>
                <a:cs typeface="Helvetica Neue"/>
                <a:sym typeface="Helvetica Neue"/>
              </a:rPr>
              <a:t>&lt;h6&gt;</a:t>
            </a:r>
            <a:r>
              <a:rPr lang="es" sz="1800">
                <a:latin typeface="Helvetica Neue Light"/>
                <a:ea typeface="Helvetica Neue Light"/>
                <a:cs typeface="Helvetica Neue Light"/>
                <a:sym typeface="Helvetica Neue Light"/>
              </a:rPr>
              <a:t> están estilados por Bootstrap. También se puede utilizar el tag </a:t>
            </a:r>
            <a:r>
              <a:rPr b="1" lang="es" sz="1800">
                <a:latin typeface="Helvetica Neue"/>
                <a:ea typeface="Helvetica Neue"/>
                <a:cs typeface="Helvetica Neue"/>
                <a:sym typeface="Helvetica Neue"/>
              </a:rPr>
              <a:t>&lt;small&gt;</a:t>
            </a:r>
            <a:r>
              <a:rPr lang="es"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371" name="Google Shape;371;p4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72" name="Google Shape;372;p43"/>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11</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3623450" y="128587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Otro ejemplo de estilo de texto puede ser para destacar un párrafo como en el siguiente ejemplo usando la clase </a:t>
            </a:r>
            <a:r>
              <a:rPr b="1" lang="es" sz="1800">
                <a:latin typeface="Helvetica Neue"/>
                <a:ea typeface="Helvetica Neue"/>
                <a:cs typeface="Helvetica Neue"/>
                <a:sym typeface="Helvetica Neue"/>
              </a:rPr>
              <a:t>“lead”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78" name="Google Shape;378;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9" name="Google Shape;379;p44"/>
          <p:cNvSpPr txBox="1"/>
          <p:nvPr/>
        </p:nvSpPr>
        <p:spPr>
          <a:xfrm>
            <a:off x="398000" y="1234850"/>
            <a:ext cx="3042000" cy="822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80" name="Google Shape;380;p44"/>
          <p:cNvSpPr txBox="1"/>
          <p:nvPr/>
        </p:nvSpPr>
        <p:spPr>
          <a:xfrm>
            <a:off x="440000" y="159630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lead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 en un container fluid con clase lead.</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
        <p:nvSpPr>
          <p:cNvPr id="381" name="Google Shape;381;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382" name="Google Shape;382;p44"/>
          <p:cNvPicPr preferRelativeResize="0"/>
          <p:nvPr/>
        </p:nvPicPr>
        <p:blipFill>
          <a:blip r:embed="rId5">
            <a:alphaModFix/>
          </a:blip>
          <a:stretch>
            <a:fillRect/>
          </a:stretch>
        </p:blipFill>
        <p:spPr>
          <a:xfrm>
            <a:off x="3822063" y="2664650"/>
            <a:ext cx="4989275" cy="1439800"/>
          </a:xfrm>
          <a:prstGeom prst="rect">
            <a:avLst/>
          </a:prstGeom>
          <a:noFill/>
          <a:ln>
            <a:noFill/>
          </a:ln>
        </p:spPr>
      </p:pic>
      <p:sp>
        <p:nvSpPr>
          <p:cNvPr id="383" name="Google Shape;383;p44"/>
          <p:cNvSpPr txBox="1"/>
          <p:nvPr/>
        </p:nvSpPr>
        <p:spPr>
          <a:xfrm>
            <a:off x="643800" y="167725"/>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
        <p:nvSpPr>
          <p:cNvPr id="384" name="Google Shape;384;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6">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88" name="Shape 388"/>
        <p:cNvGrpSpPr/>
        <p:nvPr/>
      </p:nvGrpSpPr>
      <p:grpSpPr>
        <a:xfrm>
          <a:off x="0" y="0"/>
          <a:ext cx="0" cy="0"/>
          <a:chOff x="0" y="0"/>
          <a:chExt cx="0" cy="0"/>
        </a:xfrm>
      </p:grpSpPr>
      <p:sp>
        <p:nvSpPr>
          <p:cNvPr id="389" name="Google Shape;389;p4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CONTENEDORES</a:t>
            </a:r>
            <a:endParaRPr i="1" sz="3600">
              <a:latin typeface="Anton"/>
              <a:ea typeface="Anton"/>
              <a:cs typeface="Anton"/>
              <a:sym typeface="Anton"/>
            </a:endParaRPr>
          </a:p>
        </p:txBody>
      </p:sp>
      <p:pic>
        <p:nvPicPr>
          <p:cNvPr id="390" name="Google Shape;39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46"/>
          <p:cNvSpPr txBox="1"/>
          <p:nvPr/>
        </p:nvSpPr>
        <p:spPr>
          <a:xfrm>
            <a:off x="699801" y="195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7" name="Google Shape;397;p46"/>
          <p:cNvSpPr txBox="1"/>
          <p:nvPr/>
        </p:nvSpPr>
        <p:spPr>
          <a:xfrm>
            <a:off x="788225" y="1673675"/>
            <a:ext cx="3261300" cy="536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98" name="Google Shape;398;p46"/>
          <p:cNvSpPr txBox="1"/>
          <p:nvPr/>
        </p:nvSpPr>
        <p:spPr>
          <a:xfrm>
            <a:off x="4320700" y="14899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Cada contenedor tiene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399" name="Google Shape;399;p46"/>
          <p:cNvSpPr txBox="1"/>
          <p:nvPr/>
        </p:nvSpPr>
        <p:spPr>
          <a:xfrm>
            <a:off x="766775" y="1958475"/>
            <a:ext cx="33042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="container"&gt;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Título Principal</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Aquí va el contenido.</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00" name="Google Shape;400;p46"/>
          <p:cNvPicPr preferRelativeResize="0"/>
          <p:nvPr/>
        </p:nvPicPr>
        <p:blipFill rotWithShape="1">
          <a:blip r:embed="rId4">
            <a:alphaModFix/>
          </a:blip>
          <a:srcRect b="0" l="0" r="0" t="0"/>
          <a:stretch/>
        </p:blipFill>
        <p:spPr>
          <a:xfrm>
            <a:off x="4795863" y="3262175"/>
            <a:ext cx="3381375" cy="1581150"/>
          </a:xfrm>
          <a:prstGeom prst="rect">
            <a:avLst/>
          </a:prstGeom>
          <a:noFill/>
          <a:ln>
            <a:noFill/>
          </a:ln>
        </p:spPr>
      </p:pic>
      <p:pic>
        <p:nvPicPr>
          <p:cNvPr id="401" name="Google Shape;401;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7"/>
          <p:cNvPicPr preferRelativeResize="0"/>
          <p:nvPr/>
        </p:nvPicPr>
        <p:blipFill rotWithShape="1">
          <a:blip r:embed="rId3">
            <a:alphaModFix/>
          </a:blip>
          <a:srcRect b="24440" l="0" r="0" t="-24439"/>
          <a:stretch/>
        </p:blipFill>
        <p:spPr>
          <a:xfrm>
            <a:off x="4422750" y="2210025"/>
            <a:ext cx="4600600" cy="3047824"/>
          </a:xfrm>
          <a:prstGeom prst="rect">
            <a:avLst/>
          </a:prstGeom>
          <a:noFill/>
          <a:ln>
            <a:noFill/>
          </a:ln>
        </p:spPr>
      </p:pic>
      <p:pic>
        <p:nvPicPr>
          <p:cNvPr id="407" name="Google Shape;407;p4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08" name="Google Shape;408;p47"/>
          <p:cNvSpPr txBox="1"/>
          <p:nvPr/>
        </p:nvSpPr>
        <p:spPr>
          <a:xfrm>
            <a:off x="730426" y="205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09" name="Google Shape;409;p47"/>
          <p:cNvSpPr txBox="1"/>
          <p:nvPr/>
        </p:nvSpPr>
        <p:spPr>
          <a:xfrm>
            <a:off x="835200"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10" name="Google Shape;410;p47"/>
          <p:cNvSpPr txBox="1"/>
          <p:nvPr/>
        </p:nvSpPr>
        <p:spPr>
          <a:xfrm>
            <a:off x="4422750" y="1433800"/>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s" sz="1800">
                <a:solidFill>
                  <a:srgbClr val="24292E"/>
                </a:solidFill>
                <a:highlight>
                  <a:schemeClr val="lt1"/>
                </a:highlight>
                <a:latin typeface="Helvetica Neue Light"/>
                <a:ea typeface="Helvetica Neue Light"/>
                <a:cs typeface="Helvetica Neue Light"/>
                <a:sym typeface="Helvetica Neue Light"/>
              </a:rPr>
              <a:t>fluid</a:t>
            </a:r>
            <a:r>
              <a:rPr lang="es"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a:t>
            </a:r>
            <a:r>
              <a:rPr b="1" lang="es" sz="1800">
                <a:solidFill>
                  <a:srgbClr val="24292E"/>
                </a:solidFill>
                <a:highlight>
                  <a:schemeClr val="lt1"/>
                </a:highlight>
                <a:latin typeface="Helvetica Neue"/>
                <a:ea typeface="Helvetica Neue"/>
                <a:cs typeface="Helvetica Neue"/>
                <a:sym typeface="Helvetica Neue"/>
              </a:rPr>
              <a:t>div full width.</a:t>
            </a:r>
            <a:endParaRPr b="1" sz="1800">
              <a:latin typeface="Helvetica Neue"/>
              <a:ea typeface="Helvetica Neue"/>
              <a:cs typeface="Helvetica Neue"/>
              <a:sym typeface="Helvetica Neue"/>
            </a:endParaRPr>
          </a:p>
        </p:txBody>
      </p:sp>
      <p:sp>
        <p:nvSpPr>
          <p:cNvPr id="411" name="Google Shape;411;p47"/>
          <p:cNvSpPr txBox="1"/>
          <p:nvPr/>
        </p:nvSpPr>
        <p:spPr>
          <a:xfrm>
            <a:off x="835200" y="207805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FF0000"/>
                </a:solidFill>
                <a:latin typeface="Helvetica Neue Light"/>
                <a:ea typeface="Helvetica Neue Light"/>
                <a:cs typeface="Helvetica Neue Light"/>
                <a:sym typeface="Helvetica Neue Light"/>
              </a:rPr>
              <a:t> 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container-fluid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Título Principal</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7" name="Google Shape;417;p48"/>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18" name="Google Shape;418;p48"/>
          <p:cNvSpPr txBox="1"/>
          <p:nvPr/>
        </p:nvSpPr>
        <p:spPr>
          <a:xfrm>
            <a:off x="4214825" y="1685000"/>
            <a:ext cx="42438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s" sz="1800">
                <a:solidFill>
                  <a:srgbClr val="24292E"/>
                </a:solidFill>
                <a:highlight>
                  <a:srgbClr val="FFFFFF"/>
                </a:highlight>
                <a:latin typeface="Helvetica Neue Light"/>
                <a:ea typeface="Helvetica Neue Light"/>
                <a:cs typeface="Helvetica Neue Light"/>
                <a:sym typeface="Helvetica Neue Light"/>
              </a:rPr>
              <a:t> </a:t>
            </a:r>
            <a:r>
              <a:rPr b="1" i="1" lang="es" sz="1800">
                <a:solidFill>
                  <a:srgbClr val="24292E"/>
                </a:solidFill>
                <a:highlight>
                  <a:srgbClr val="FFFFFF"/>
                </a:highlight>
                <a:latin typeface="Helvetica Neue"/>
                <a:ea typeface="Helvetica Neue"/>
                <a:cs typeface="Helvetica Neue"/>
                <a:sym typeface="Helvetica Neue"/>
              </a:rPr>
              <a:t>.row</a:t>
            </a:r>
            <a:r>
              <a:rPr lang="es"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19" name="Google Shape;419;p48"/>
          <p:cNvSpPr txBox="1"/>
          <p:nvPr/>
        </p:nvSpPr>
        <p:spPr>
          <a:xfrm>
            <a:off x="857675" y="1727025"/>
            <a:ext cx="27348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20" name="Google Shape;420;p48"/>
          <p:cNvSpPr txBox="1"/>
          <p:nvPr/>
        </p:nvSpPr>
        <p:spPr>
          <a:xfrm>
            <a:off x="857675" y="1920800"/>
            <a:ext cx="30000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container</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row</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Mi Mejor Página</a:t>
            </a: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meta</a:t>
            </a:r>
            <a:r>
              <a:rPr lang="es">
                <a:solidFill>
                  <a:srgbClr val="0000CD"/>
                </a:solidFill>
                <a:latin typeface="Helvetica Neue Light"/>
                <a:ea typeface="Helvetica Neue Light"/>
                <a:cs typeface="Helvetica Neue Light"/>
                <a:sym typeface="Helvetica Neue Light"/>
              </a:rPr>
              <a:t> name="viewport" content="width=device-width, initial-scale=1"&gt; </a:t>
            </a:r>
            <a:r>
              <a:rPr lang="es">
                <a:solidFill>
                  <a:srgbClr val="434343"/>
                </a:solidFill>
                <a:latin typeface="Helvetica Neue Light"/>
                <a:ea typeface="Helvetica Neue Light"/>
                <a:cs typeface="Helvetica Neue Light"/>
                <a:sym typeface="Helvetica Neue Light"/>
              </a:rPr>
              <a:t>&lt;!-- Tag de Viewport --&gt;</a:t>
            </a:r>
            <a:endParaRPr>
              <a:solidFill>
                <a:srgbClr val="434343"/>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link</a:t>
            </a:r>
            <a:r>
              <a:rPr lang="es">
                <a:solidFill>
                  <a:srgbClr val="0000CD"/>
                </a:solidFill>
                <a:latin typeface="Helvetica Neue Light"/>
                <a:ea typeface="Helvetica Neue Light"/>
                <a:cs typeface="Helvetica Neue Light"/>
                <a:sym typeface="Helvetica Neue Light"/>
              </a:rPr>
              <a:t> rel="stylesheet" href="https://stackpath.bootstrapcdn.com/bootstrap/4.4.1/css/bootstrap.min.css"&gt; </a:t>
            </a:r>
            <a:r>
              <a:rPr lang="es">
                <a:solidFill>
                  <a:srgbClr val="434343"/>
                </a:solidFill>
                <a:latin typeface="Helvetica Neue Light"/>
                <a:ea typeface="Helvetica Neue Light"/>
                <a:cs typeface="Helvetica Neue Light"/>
                <a:sym typeface="Helvetica Neue Light"/>
              </a:rPr>
              <a:t>&lt;!-- CDN de Bootstrap del CSS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src="https://stackpath.bootstrapcdn.com/bootstrap/4.4.1/js/bootstrap.min.js"&gt;&lt;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Bootstrap del JS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src="https://code.jquery.com/jquery-3.4.1.slim.min.js"&gt;&lt;/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a:t>
            </a:r>
            <a:r>
              <a:rPr lang="es">
                <a:solidFill>
                  <a:srgbClr val="434343"/>
                </a:solidFill>
                <a:latin typeface="Helvetica Neue Light"/>
                <a:ea typeface="Helvetica Neue Light"/>
                <a:cs typeface="Helvetica Neue Light"/>
                <a:sym typeface="Helvetica Neue Light"/>
              </a:rPr>
              <a:t>&lt;!-- CDN de la librería de Jquery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src="https://cdn.jsdelivr.net/npm/popper.js@1.16.0/dist/umd/popper.min.js"&gt;&lt;/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la librería de Popper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426" name="Google Shape;426;p49"/>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427" name="Google Shape;427;p49"/>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28" name="Google Shape;428;p4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2" name="Shape 432"/>
        <p:cNvGrpSpPr/>
        <p:nvPr/>
      </p:nvGrpSpPr>
      <p:grpSpPr>
        <a:xfrm>
          <a:off x="0" y="0"/>
          <a:ext cx="0" cy="0"/>
          <a:chOff x="0" y="0"/>
          <a:chExt cx="0" cy="0"/>
        </a:xfrm>
      </p:grpSpPr>
      <p:sp>
        <p:nvSpPr>
          <p:cNvPr id="433" name="Google Shape;433;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SISTEMA DE GRILLAS</a:t>
            </a:r>
            <a:endParaRPr i="1" sz="3600">
              <a:latin typeface="Anton"/>
              <a:ea typeface="Anton"/>
              <a:cs typeface="Anton"/>
              <a:sym typeface="Anton"/>
            </a:endParaRPr>
          </a:p>
        </p:txBody>
      </p:sp>
      <p:pic>
        <p:nvPicPr>
          <p:cNvPr id="434" name="Google Shape;43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13650" y="0"/>
            <a:ext cx="4584000" cy="5143500"/>
          </a:xfrm>
          <a:prstGeom prst="rect">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1" name="Google Shape;441;p51"/>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2" name="Google Shape;442;p51"/>
          <p:cNvSpPr txBox="1"/>
          <p:nvPr/>
        </p:nvSpPr>
        <p:spPr>
          <a:xfrm>
            <a:off x="4854525" y="626050"/>
            <a:ext cx="40140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grilla </a:t>
            </a:r>
            <a:r>
              <a:rPr b="1" lang="es" sz="1800">
                <a:solidFill>
                  <a:schemeClr val="dk1"/>
                </a:solidFill>
                <a:latin typeface="Helvetica Neue"/>
                <a:ea typeface="Helvetica Neue"/>
                <a:cs typeface="Helvetica Neue"/>
                <a:sym typeface="Helvetica Neue"/>
              </a:rPr>
              <a:t>se divide en 12 columnas</a:t>
            </a:r>
            <a:r>
              <a:rPr lang="es"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Estas columnas </a:t>
            </a:r>
            <a:r>
              <a:rPr b="1" lang="es" sz="1800">
                <a:solidFill>
                  <a:schemeClr val="dk1"/>
                </a:solidFill>
                <a:latin typeface="Helvetica Neue"/>
                <a:ea typeface="Helvetica Neue"/>
                <a:cs typeface="Helvetica Neue"/>
                <a:sym typeface="Helvetica Neue"/>
              </a:rPr>
              <a:t>se ubican siempre dentro de una fila, el </a:t>
            </a:r>
            <a:r>
              <a:rPr b="1" i="1" lang="es" sz="1800">
                <a:solidFill>
                  <a:schemeClr val="dk1"/>
                </a:solidFill>
                <a:latin typeface="Helvetica Neue"/>
                <a:ea typeface="Helvetica Neue"/>
                <a:cs typeface="Helvetica Neue"/>
                <a:sym typeface="Helvetica Neue"/>
              </a:rPr>
              <a:t>div .row</a:t>
            </a:r>
            <a:r>
              <a:rPr lang="es"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highlight>
                  <a:srgbClr val="E0FF00"/>
                </a:highlight>
                <a:latin typeface="Helvetica Neue Light"/>
                <a:ea typeface="Helvetica Neue Light"/>
                <a:cs typeface="Helvetica Neue Light"/>
                <a:sym typeface="Helvetica Neue Light"/>
              </a:rPr>
              <a:t>Se representa como </a:t>
            </a:r>
            <a:r>
              <a:rPr i="1" lang="es" sz="1800">
                <a:solidFill>
                  <a:schemeClr val="dk1"/>
                </a:solidFill>
                <a:highlight>
                  <a:srgbClr val="E0FF00"/>
                </a:highlight>
                <a:latin typeface="Helvetica Neue Light"/>
                <a:ea typeface="Helvetica Neue Light"/>
                <a:cs typeface="Helvetica Neue Light"/>
                <a:sym typeface="Helvetica Neue Light"/>
              </a:rPr>
              <a:t>col-md-x</a:t>
            </a:r>
            <a:r>
              <a:rPr lang="es" sz="1800">
                <a:solidFill>
                  <a:schemeClr val="dk1"/>
                </a:solidFill>
                <a:highlight>
                  <a:srgbClr val="E0FF00"/>
                </a:highlight>
                <a:latin typeface="Helvetica Neue Light"/>
                <a:ea typeface="Helvetica Neue Light"/>
                <a:cs typeface="Helvetica Neue Light"/>
                <a:sym typeface="Helvetica Neue Light"/>
              </a:rPr>
              <a:t> que indica que el div ocupará X columnas en un </a:t>
            </a:r>
            <a:r>
              <a:rPr i="1" lang="es" sz="1800">
                <a:solidFill>
                  <a:schemeClr val="dk1"/>
                </a:solidFill>
                <a:highlight>
                  <a:srgbClr val="E0FF00"/>
                </a:highlight>
                <a:latin typeface="Helvetica Neue Light"/>
                <a:ea typeface="Helvetica Neue Light"/>
                <a:cs typeface="Helvetica Neue Light"/>
                <a:sym typeface="Helvetica Neue Light"/>
              </a:rPr>
              <a:t>.container</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43" name="Google Shape;443;p51"/>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44" name="Google Shape;444;p51"/>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chemeClr val="dk1"/>
                </a:solidFill>
                <a:latin typeface="Didact Gothic"/>
                <a:ea typeface="Didact Gothic"/>
                <a:cs typeface="Didact Gothic"/>
                <a:sym typeface="Didact Gothic"/>
              </a:rPr>
              <a:t> </a:t>
            </a:r>
            <a:r>
              <a:rPr b="1" i="1" lang="es" sz="2400">
                <a:solidFill>
                  <a:schemeClr val="dk1"/>
                </a:solidFill>
                <a:latin typeface="Didact Gothic"/>
                <a:ea typeface="Didact Gothic"/>
                <a:cs typeface="Didact Gothic"/>
                <a:sym typeface="Didact Gothic"/>
              </a:rPr>
              <a:t>.col-md-4</a:t>
            </a:r>
            <a:endParaRPr b="1" sz="2400"/>
          </a:p>
        </p:txBody>
      </p:sp>
      <p:cxnSp>
        <p:nvCxnSpPr>
          <p:cNvPr id="445" name="Google Shape;445;p51"/>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46" name="Google Shape;446;p51"/>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47" name="Google Shape;447;p51"/>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48" name="Google Shape;448;p51"/>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Columna de grilla</a:t>
            </a:r>
            <a:endParaRPr b="1" sz="1200"/>
          </a:p>
        </p:txBody>
      </p:sp>
      <p:sp>
        <p:nvSpPr>
          <p:cNvPr id="449" name="Google Shape;449;p51"/>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Dispositivo</a:t>
            </a:r>
            <a:endParaRPr b="1" sz="1200"/>
          </a:p>
        </p:txBody>
      </p:sp>
      <p:sp>
        <p:nvSpPr>
          <p:cNvPr id="450" name="Google Shape;450;p51"/>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nvSpPr>
        <p:spPr>
          <a:xfrm>
            <a:off x="1521350" y="2253100"/>
            <a:ext cx="64797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row</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D4D4D4"/>
                </a:solidFill>
                <a:latin typeface="Helvetica Neue Light"/>
                <a:ea typeface="Helvetica Neue Light"/>
                <a:cs typeface="Helvetica Neue Light"/>
                <a:sym typeface="Helvetica Neue Light"/>
              </a:rPr>
              <a:t>     </a:t>
            </a:r>
            <a:r>
              <a:rPr lang="es" sz="1800">
                <a:solidFill>
                  <a:srgbClr val="980000"/>
                </a:solidFill>
                <a:latin typeface="Helvetica Neue Light"/>
                <a:ea typeface="Helvetica Neue Light"/>
                <a:cs typeface="Helvetica Neue Light"/>
                <a:sym typeface="Helvetica Neue Light"/>
              </a:rPr>
              <a:t>&lt;div </a:t>
            </a:r>
            <a:r>
              <a:rPr lang="es" sz="1800">
                <a:solidFill>
                  <a:srgbClr val="FF0000"/>
                </a:solidFill>
                <a:latin typeface="Helvetica Neue Light"/>
                <a:ea typeface="Helvetica Neue Light"/>
                <a:cs typeface="Helvetica Neue Light"/>
                <a:sym typeface="Helvetica Neue Light"/>
              </a:rPr>
              <a:t>class</a:t>
            </a:r>
            <a:r>
              <a:rPr lang="es" sz="1800">
                <a:solidFill>
                  <a:srgbClr val="980000"/>
                </a:solidFill>
                <a:latin typeface="Helvetica Neue Light"/>
                <a:ea typeface="Helvetica Neue Light"/>
                <a:cs typeface="Helvetica Neue Light"/>
                <a:sym typeface="Helvetica Neue Light"/>
              </a:rPr>
              <a:t>="</a:t>
            </a:r>
            <a:r>
              <a:rPr lang="es" sz="1800">
                <a:solidFill>
                  <a:srgbClr val="0000FF"/>
                </a:solidFill>
                <a:highlight>
                  <a:srgbClr val="00FF00"/>
                </a:highlight>
                <a:latin typeface="Helvetica Neue Light"/>
                <a:ea typeface="Helvetica Neue Light"/>
                <a:cs typeface="Helvetica Neue Light"/>
                <a:sym typeface="Helvetica Neue Light"/>
              </a:rPr>
              <a:t>col-md-4 </a:t>
            </a:r>
            <a:r>
              <a:rPr lang="es" sz="1800">
                <a:solidFill>
                  <a:srgbClr val="0000FF"/>
                </a:solidFill>
                <a:highlight>
                  <a:srgbClr val="00FFFF"/>
                </a:highlight>
                <a:latin typeface="Helvetica Neue Light"/>
                <a:ea typeface="Helvetica Neue Light"/>
                <a:cs typeface="Helvetica Neue Light"/>
                <a:sym typeface="Helvetica Neue Light"/>
              </a:rPr>
              <a:t>col-xs-6</a:t>
            </a:r>
            <a:r>
              <a:rPr lang="es" sz="1800">
                <a:solidFill>
                  <a:srgbClr val="980000"/>
                </a:solidFill>
                <a:highlight>
                  <a:srgbClr val="00FFFF"/>
                </a:highlight>
                <a:latin typeface="Helvetica Neue Light"/>
                <a:ea typeface="Helvetica Neue Light"/>
                <a:cs typeface="Helvetica Neue Light"/>
                <a:sym typeface="Helvetica Neue Light"/>
              </a:rPr>
              <a:t>"</a:t>
            </a:r>
            <a:r>
              <a:rPr lang="es" sz="1800">
                <a:solidFill>
                  <a:srgbClr val="980000"/>
                </a:solidFill>
                <a:latin typeface="Helvetica Neue Light"/>
                <a:ea typeface="Helvetica Neue Light"/>
                <a:cs typeface="Helvetica Neue Light"/>
                <a:sym typeface="Helvetica Neue Light"/>
              </a:rPr>
              <a:t>&gt;</a:t>
            </a:r>
            <a:r>
              <a:rPr lang="es" sz="1800">
                <a:latin typeface="Helvetica Neue Light"/>
                <a:ea typeface="Helvetica Neue Light"/>
                <a:cs typeface="Helvetica Neue Light"/>
                <a:sym typeface="Helvetica Neue Light"/>
              </a:rPr>
              <a:t>columna izquierda</a:t>
            </a:r>
            <a:r>
              <a:rPr lang="es" sz="1800">
                <a:solidFill>
                  <a:srgbClr val="980000"/>
                </a:solidFill>
                <a:latin typeface="Helvetica Neue Light"/>
                <a:ea typeface="Helvetica Neue Light"/>
                <a:cs typeface="Helvetica Neue Light"/>
                <a:sym typeface="Helvetica Neue Light"/>
              </a:rPr>
              <a:t>&lt;/div&gt;</a:t>
            </a:r>
            <a:endParaRPr sz="1800">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56" name="Google Shape;456;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52"/>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458" name="Google Shape;458;p52"/>
          <p:cNvSpPr txBox="1"/>
          <p:nvPr/>
        </p:nvSpPr>
        <p:spPr>
          <a:xfrm>
            <a:off x="521925" y="847588"/>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 quisiéramos que el mismo div ocupe 6 columnas en un dispositivo de </a:t>
            </a:r>
            <a:r>
              <a:rPr i="1" lang="es" sz="1800">
                <a:latin typeface="Helvetica Neue Light"/>
                <a:ea typeface="Helvetica Neue Light"/>
                <a:cs typeface="Helvetica Neue Light"/>
                <a:sym typeface="Helvetica Neue Light"/>
              </a:rPr>
              <a:t>480px</a:t>
            </a:r>
            <a:r>
              <a:rPr lang="es" sz="1800">
                <a:latin typeface="Helvetica Neue Light"/>
                <a:ea typeface="Helvetica Neue Light"/>
                <a:cs typeface="Helvetica Neue Light"/>
                <a:sym typeface="Helvetica Neue Light"/>
              </a:rPr>
              <a:t> de ancho, deberíamos aplicarle dos clases, para indicarle </a:t>
            </a:r>
            <a:r>
              <a:rPr b="1" lang="es" sz="1800">
                <a:latin typeface="Helvetica Neue"/>
                <a:ea typeface="Helvetica Neue"/>
                <a:cs typeface="Helvetica Neue"/>
                <a:sym typeface="Helvetica Neue"/>
              </a:rPr>
              <a:t>un comportamiento para cada resolución</a:t>
            </a:r>
            <a:r>
              <a:rPr lang="es"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4" name="Google Shape;464;p53"/>
          <p:cNvPicPr preferRelativeResize="0"/>
          <p:nvPr/>
        </p:nvPicPr>
        <p:blipFill>
          <a:blip r:embed="rId4">
            <a:alphaModFix/>
          </a:blip>
          <a:stretch>
            <a:fillRect/>
          </a:stretch>
        </p:blipFill>
        <p:spPr>
          <a:xfrm>
            <a:off x="234225" y="1709950"/>
            <a:ext cx="7231825" cy="2469950"/>
          </a:xfrm>
          <a:prstGeom prst="rect">
            <a:avLst/>
          </a:prstGeom>
          <a:noFill/>
          <a:ln>
            <a:noFill/>
          </a:ln>
        </p:spPr>
      </p:pic>
      <p:pic>
        <p:nvPicPr>
          <p:cNvPr id="465" name="Google Shape;465;p53"/>
          <p:cNvPicPr preferRelativeResize="0"/>
          <p:nvPr/>
        </p:nvPicPr>
        <p:blipFill>
          <a:blip r:embed="rId5">
            <a:alphaModFix/>
          </a:blip>
          <a:stretch>
            <a:fillRect/>
          </a:stretch>
        </p:blipFill>
        <p:spPr>
          <a:xfrm>
            <a:off x="7364175" y="1780846"/>
            <a:ext cx="1390275" cy="2328154"/>
          </a:xfrm>
          <a:prstGeom prst="rect">
            <a:avLst/>
          </a:prstGeom>
          <a:noFill/>
          <a:ln>
            <a:noFill/>
          </a:ln>
        </p:spPr>
      </p:pic>
      <p:sp>
        <p:nvSpPr>
          <p:cNvPr id="466" name="Google Shape;466;p53"/>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54"/>
          <p:cNvSpPr txBox="1"/>
          <p:nvPr/>
        </p:nvSpPr>
        <p:spPr>
          <a:xfrm>
            <a:off x="-25500" y="1020313"/>
            <a:ext cx="9195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1"/>
                </a:solidFill>
                <a:latin typeface="Helvetica Neue Light"/>
                <a:ea typeface="Helvetica Neue Light"/>
                <a:cs typeface="Helvetica Neue Light"/>
                <a:sym typeface="Helvetica Neue Light"/>
              </a:rPr>
              <a:t>Con lo que hemos visto, logramos hacer rápidamente columnas, pero aún </a:t>
            </a:r>
            <a:r>
              <a:rPr lang="es" sz="1800">
                <a:solidFill>
                  <a:schemeClr val="dk1"/>
                </a:solidFill>
                <a:highlight>
                  <a:srgbClr val="E0FF00"/>
                </a:highlight>
                <a:latin typeface="Helvetica Neue Light"/>
                <a:ea typeface="Helvetica Neue Light"/>
                <a:cs typeface="Helvetica Neue Light"/>
                <a:sym typeface="Helvetica Neue Light"/>
              </a:rPr>
              <a:t>no especificamos cuántas columnas debe haber según de la resolución del dispositivo:</a:t>
            </a:r>
            <a:endParaRPr sz="1800">
              <a:highlight>
                <a:srgbClr val="E0FF00"/>
              </a:highlight>
              <a:latin typeface="Helvetica Neue Light"/>
              <a:ea typeface="Helvetica Neue Light"/>
              <a:cs typeface="Helvetica Neue Light"/>
              <a:sym typeface="Helvetica Neue Light"/>
            </a:endParaRPr>
          </a:p>
        </p:txBody>
      </p:sp>
      <p:pic>
        <p:nvPicPr>
          <p:cNvPr id="473" name="Google Shape;473;p54"/>
          <p:cNvPicPr preferRelativeResize="0"/>
          <p:nvPr/>
        </p:nvPicPr>
        <p:blipFill>
          <a:blip r:embed="rId4">
            <a:alphaModFix/>
          </a:blip>
          <a:stretch>
            <a:fillRect/>
          </a:stretch>
        </p:blipFill>
        <p:spPr>
          <a:xfrm>
            <a:off x="922875" y="1919675"/>
            <a:ext cx="7298254" cy="2616700"/>
          </a:xfrm>
          <a:prstGeom prst="rect">
            <a:avLst/>
          </a:prstGeom>
          <a:noFill/>
          <a:ln cap="flat" cmpd="sng" w="28575">
            <a:solidFill>
              <a:srgbClr val="E0FF00"/>
            </a:solidFill>
            <a:prstDash val="solid"/>
            <a:round/>
            <a:headEnd len="sm" w="sm" type="none"/>
            <a:tailEnd len="sm" w="sm" type="none"/>
          </a:ln>
        </p:spPr>
      </p:pic>
      <p:sp>
        <p:nvSpPr>
          <p:cNvPr id="474" name="Google Shape;474;p54"/>
          <p:cNvSpPr txBox="1"/>
          <p:nvPr/>
        </p:nvSpPr>
        <p:spPr>
          <a:xfrm>
            <a:off x="643801" y="760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55"/>
          <p:cNvPicPr preferRelativeResize="0"/>
          <p:nvPr/>
        </p:nvPicPr>
        <p:blipFill>
          <a:blip r:embed="rId4">
            <a:alphaModFix/>
          </a:blip>
          <a:stretch>
            <a:fillRect/>
          </a:stretch>
        </p:blipFill>
        <p:spPr>
          <a:xfrm>
            <a:off x="1132213" y="1234100"/>
            <a:ext cx="6879575" cy="3211225"/>
          </a:xfrm>
          <a:prstGeom prst="rect">
            <a:avLst/>
          </a:prstGeom>
          <a:noFill/>
          <a:ln cap="flat" cmpd="sng" w="28575">
            <a:solidFill>
              <a:srgbClr val="E0FF00"/>
            </a:solidFill>
            <a:prstDash val="solid"/>
            <a:round/>
            <a:headEnd len="sm" w="sm" type="none"/>
            <a:tailEnd len="sm" w="sm" type="none"/>
          </a:ln>
        </p:spPr>
      </p:pic>
      <p:sp>
        <p:nvSpPr>
          <p:cNvPr id="481" name="Google Shape;481;p55"/>
          <p:cNvSpPr txBox="1"/>
          <p:nvPr/>
        </p:nvSpPr>
        <p:spPr>
          <a:xfrm>
            <a:off x="643801" y="12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56"/>
          <p:cNvSpPr txBox="1"/>
          <p:nvPr/>
        </p:nvSpPr>
        <p:spPr>
          <a:xfrm>
            <a:off x="1132200" y="137505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487" name="Google Shape;48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8" name="Google Shape;488;p56"/>
          <p:cNvSpPr txBox="1"/>
          <p:nvPr/>
        </p:nvSpPr>
        <p:spPr>
          <a:xfrm>
            <a:off x="2784525" y="350022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800">
                <a:latin typeface="Helvetica Neue"/>
                <a:ea typeface="Helvetica Neue"/>
                <a:cs typeface="Helvetica Neue"/>
                <a:sym typeface="Helvetica Neue"/>
              </a:rPr>
              <a:t>&lt;div class="</a:t>
            </a:r>
            <a:r>
              <a:rPr b="1" lang="es" sz="1800">
                <a:highlight>
                  <a:srgbClr val="FFFF00"/>
                </a:highlight>
                <a:latin typeface="Helvetica Neue"/>
                <a:ea typeface="Helvetica Neue"/>
                <a:cs typeface="Helvetica Neue"/>
                <a:sym typeface="Helvetica Neue"/>
              </a:rPr>
              <a:t>col-md-4</a:t>
            </a:r>
            <a:r>
              <a:rPr b="1" lang="es" sz="1800">
                <a:highlight>
                  <a:srgbClr val="00FFFF"/>
                </a:highlight>
                <a:latin typeface="Helvetica Neue"/>
                <a:ea typeface="Helvetica Neue"/>
                <a:cs typeface="Helvetica Neue"/>
                <a:sym typeface="Helvetica Neue"/>
              </a:rPr>
              <a:t> col-sm-6"</a:t>
            </a:r>
            <a:r>
              <a:rPr b="1" lang="es" sz="1800">
                <a:latin typeface="Helvetica Neue"/>
                <a:ea typeface="Helvetica Neue"/>
                <a:cs typeface="Helvetica Neue"/>
                <a:sym typeface="Helvetica Neue"/>
              </a:rPr>
              <a:t>&gt;</a:t>
            </a:r>
            <a:endParaRPr b="1">
              <a:latin typeface="Helvetica Neue"/>
              <a:ea typeface="Helvetica Neue"/>
              <a:cs typeface="Helvetica Neue"/>
              <a:sym typeface="Helvetica Neue"/>
            </a:endParaRPr>
          </a:p>
        </p:txBody>
      </p:sp>
      <p:sp>
        <p:nvSpPr>
          <p:cNvPr id="489" name="Google Shape;489;p5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57"/>
          <p:cNvPicPr preferRelativeResize="0"/>
          <p:nvPr/>
        </p:nvPicPr>
        <p:blipFill>
          <a:blip r:embed="rId4">
            <a:alphaModFix/>
          </a:blip>
          <a:stretch>
            <a:fillRect/>
          </a:stretch>
        </p:blipFill>
        <p:spPr>
          <a:xfrm>
            <a:off x="228601" y="1839627"/>
            <a:ext cx="8719075" cy="2389773"/>
          </a:xfrm>
          <a:prstGeom prst="rect">
            <a:avLst/>
          </a:prstGeom>
          <a:noFill/>
          <a:ln cap="flat" cmpd="sng" w="28575">
            <a:solidFill>
              <a:srgbClr val="E0FF00"/>
            </a:solidFill>
            <a:prstDash val="solid"/>
            <a:round/>
            <a:headEnd len="sm" w="sm" type="none"/>
            <a:tailEnd len="sm" w="sm" type="none"/>
          </a:ln>
        </p:spPr>
      </p:pic>
      <p:sp>
        <p:nvSpPr>
          <p:cNvPr id="496" name="Google Shape;496;p57"/>
          <p:cNvSpPr txBox="1"/>
          <p:nvPr/>
        </p:nvSpPr>
        <p:spPr>
          <a:xfrm>
            <a:off x="3558088" y="1029375"/>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Anton"/>
                <a:ea typeface="Anton"/>
                <a:cs typeface="Anton"/>
                <a:sym typeface="Anton"/>
              </a:rPr>
              <a:t>Ejemplo de grilla</a:t>
            </a:r>
            <a:endParaRPr sz="1800">
              <a:latin typeface="Anton"/>
              <a:ea typeface="Anton"/>
              <a:cs typeface="Anton"/>
              <a:sym typeface="Anton"/>
            </a:endParaRPr>
          </a:p>
        </p:txBody>
      </p:sp>
      <p:sp>
        <p:nvSpPr>
          <p:cNvPr id="497" name="Google Shape;497;p57"/>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5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59"/>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09" name="Google Shape;509;p59"/>
          <p:cNvSpPr txBox="1"/>
          <p:nvPr/>
        </p:nvSpPr>
        <p:spPr>
          <a:xfrm>
            <a:off x="321900" y="602825"/>
            <a:ext cx="85002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10" name="Google Shape;510;p59"/>
          <p:cNvSpPr txBox="1"/>
          <p:nvPr/>
        </p:nvSpPr>
        <p:spPr>
          <a:xfrm>
            <a:off x="4699050" y="1604500"/>
            <a:ext cx="3933000" cy="298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Tabla Básica</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La clase .table agrega un estilo básico (relleno ligero y solo divisores horizontales) a una tabla:</a:t>
            </a:r>
            <a:r>
              <a:rPr lang="es">
                <a:solidFill>
                  <a:srgbClr val="980000"/>
                </a:solidFill>
                <a:latin typeface="Helvetica Neue Light"/>
                <a:ea typeface="Helvetica Neue Light"/>
                <a:cs typeface="Helvetica Neue Light"/>
                <a:sym typeface="Helvetica Neue Light"/>
              </a:rPr>
              <a:t>&lt;/p&gt;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table</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11" name="Google Shape;511;p59"/>
          <p:cNvPicPr preferRelativeResize="0"/>
          <p:nvPr/>
        </p:nvPicPr>
        <p:blipFill>
          <a:blip r:embed="rId4">
            <a:alphaModFix/>
          </a:blip>
          <a:stretch>
            <a:fillRect/>
          </a:stretch>
        </p:blipFill>
        <p:spPr>
          <a:xfrm>
            <a:off x="697000" y="1747365"/>
            <a:ext cx="3719556" cy="3471585"/>
          </a:xfrm>
          <a:prstGeom prst="rect">
            <a:avLst/>
          </a:prstGeom>
          <a:noFill/>
          <a:ln>
            <a:noFill/>
          </a:ln>
        </p:spPr>
      </p:pic>
      <p:sp>
        <p:nvSpPr>
          <p:cNvPr id="512" name="Google Shape;512;p59"/>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8" name="Google Shape;518;p60"/>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19" name="Google Shape;519;p60"/>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s" sz="1800">
                <a:solidFill>
                  <a:schemeClr val="dk1"/>
                </a:solidFill>
                <a:highlight>
                  <a:srgbClr val="E0FF00"/>
                </a:highlight>
                <a:latin typeface="Helvetica Neue Light"/>
                <a:ea typeface="Helvetica Neue Light"/>
                <a:cs typeface="Helvetica Neue Light"/>
                <a:sym typeface="Helvetica Neue Light"/>
              </a:rPr>
              <a:t>.form-control</a:t>
            </a:r>
            <a:r>
              <a:rPr lang="es" sz="1800">
                <a:solidFill>
                  <a:schemeClr val="dk1"/>
                </a:solidFill>
                <a:latin typeface="Helvetica Neue Light"/>
                <a:ea typeface="Helvetica Neue Light"/>
                <a:cs typeface="Helvetica Neue Light"/>
                <a:sym typeface="Helvetica Neue Light"/>
              </a:rPr>
              <a:t> a los elementos </a:t>
            </a:r>
            <a:r>
              <a:rPr b="1" lang="es" sz="1800">
                <a:solidFill>
                  <a:schemeClr val="dk1"/>
                </a:solidFill>
                <a:latin typeface="Helvetica Neue"/>
                <a:ea typeface="Helvetica Neue"/>
                <a:cs typeface="Helvetica Neue"/>
                <a:sym typeface="Helvetica Neue"/>
              </a:rPr>
              <a:t>&lt;input&gt;</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&lt;textarea&gt;</a:t>
            </a:r>
            <a:r>
              <a:rPr lang="es" sz="1800">
                <a:solidFill>
                  <a:schemeClr val="dk1"/>
                </a:solidFill>
                <a:latin typeface="Helvetica Neue Light"/>
                <a:ea typeface="Helvetica Neue Light"/>
                <a:cs typeface="Helvetica Neue Light"/>
                <a:sym typeface="Helvetica Neue Light"/>
              </a:rPr>
              <a:t> y </a:t>
            </a:r>
            <a:r>
              <a:rPr b="1" lang="es" sz="1800">
                <a:solidFill>
                  <a:schemeClr val="dk1"/>
                </a:solidFill>
                <a:latin typeface="Helvetica Neue"/>
                <a:ea typeface="Helvetica Neue"/>
                <a:cs typeface="Helvetica Neue"/>
                <a:sym typeface="Helvetica Neue"/>
              </a:rPr>
              <a:t>&lt;select&gt;</a:t>
            </a:r>
            <a:r>
              <a:rPr lang="es" sz="1800">
                <a:solidFill>
                  <a:schemeClr val="dk1"/>
                </a:solidFill>
                <a:latin typeface="Helvetica Neue Light"/>
                <a:ea typeface="Helvetica Neue Light"/>
                <a:cs typeface="Helvetica Neue Light"/>
                <a:sym typeface="Helvetica Neue Light"/>
              </a:rPr>
              <a:t>, su anchura se establece a </a:t>
            </a:r>
            <a:r>
              <a:rPr i="1" lang="es" sz="1800">
                <a:solidFill>
                  <a:schemeClr val="dk1"/>
                </a:solidFill>
                <a:latin typeface="Helvetica Neue Light"/>
                <a:ea typeface="Helvetica Neue Light"/>
                <a:cs typeface="Helvetica Neue Light"/>
                <a:sym typeface="Helvetica Neue Light"/>
              </a:rPr>
              <a:t>width: 100%</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quieres optimizar el espaciado, utiliza la clase </a:t>
            </a:r>
            <a:r>
              <a:rPr i="1" lang="es" sz="1800">
                <a:solidFill>
                  <a:schemeClr val="dk1"/>
                </a:solidFill>
                <a:highlight>
                  <a:srgbClr val="E0FF00"/>
                </a:highlight>
                <a:latin typeface="Helvetica Neue Light"/>
                <a:ea typeface="Helvetica Neue Light"/>
                <a:cs typeface="Helvetica Neue Light"/>
                <a:sym typeface="Helvetica Neue Light"/>
              </a:rPr>
              <a:t>.form-group</a:t>
            </a:r>
            <a:r>
              <a:rPr lang="es" sz="1800">
                <a:solidFill>
                  <a:schemeClr val="dk1"/>
                </a:solidFill>
                <a:latin typeface="Helvetica Neue Light"/>
                <a:ea typeface="Helvetica Neue Light"/>
                <a:cs typeface="Helvetica Neue Light"/>
                <a:sym typeface="Helvetica Neue Light"/>
              </a:rPr>
              <a:t> para encerrar cada campo de formulario con su </a:t>
            </a:r>
            <a:r>
              <a:rPr b="1" lang="es" sz="1800">
                <a:solidFill>
                  <a:schemeClr val="dk1"/>
                </a:solidFill>
                <a:latin typeface="Helvetica Neue"/>
                <a:ea typeface="Helvetica Neue"/>
                <a:cs typeface="Helvetica Neue"/>
                <a:sym typeface="Helvetica Neue"/>
              </a:rPr>
              <a:t>&lt;label&gt;</a:t>
            </a:r>
            <a:r>
              <a:rPr lang="es"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5" name="Google Shape;525;p61"/>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26" name="Google Shape;526;p61"/>
          <p:cNvSpPr txBox="1"/>
          <p:nvPr/>
        </p:nvSpPr>
        <p:spPr>
          <a:xfrm>
            <a:off x="4388625" y="71450"/>
            <a:ext cx="4337400" cy="45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Formulario Básico</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 </a:t>
            </a:r>
            <a:r>
              <a:rPr lang="es">
                <a:solidFill>
                  <a:srgbClr val="FF0000"/>
                </a:solidFill>
                <a:latin typeface="Helvetica Neue Light"/>
                <a:ea typeface="Helvetica Neue Light"/>
                <a:cs typeface="Helvetica Neue Light"/>
                <a:sym typeface="Helvetica Neue Light"/>
              </a:rPr>
              <a:t>action</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form-group</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&lt;label </a:t>
            </a:r>
            <a:r>
              <a:rPr lang="es">
                <a:solidFill>
                  <a:srgbClr val="0000FF"/>
                </a:solidFill>
                <a:latin typeface="Helvetica Neue Light"/>
                <a:ea typeface="Helvetica Neue Light"/>
                <a:cs typeface="Helvetica Neue Light"/>
                <a:sym typeface="Helvetica Neue Light"/>
              </a:rPr>
              <a:t>for</a:t>
            </a:r>
            <a:r>
              <a:rPr lang="es">
                <a:solidFill>
                  <a:srgbClr val="980000"/>
                </a:solidFill>
                <a:latin typeface="Helvetica Neue Light"/>
                <a:ea typeface="Helvetica Neue Light"/>
                <a:cs typeface="Helvetica Neue Light"/>
                <a:sym typeface="Helvetica Neue Light"/>
              </a:rPr>
              <a:t>="</a:t>
            </a:r>
            <a:r>
              <a:rPr lang="es">
                <a:solidFill>
                  <a:srgbClr val="FF0000"/>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:&lt;/label&gt;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&lt;input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form-control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id</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placeholder</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Ingrese 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name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submit</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btn btn-default"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latin typeface="Helvetica Neue Light"/>
                <a:ea typeface="Helvetica Neue Light"/>
                <a:cs typeface="Helvetica Neue Light"/>
                <a:sym typeface="Helvetica Neue Light"/>
              </a:rPr>
              <a:t>                Ingresar</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27" name="Google Shape;527;p61"/>
          <p:cNvPicPr preferRelativeResize="0"/>
          <p:nvPr/>
        </p:nvPicPr>
        <p:blipFill>
          <a:blip r:embed="rId4">
            <a:alphaModFix/>
          </a:blip>
          <a:stretch>
            <a:fillRect/>
          </a:stretch>
        </p:blipFill>
        <p:spPr>
          <a:xfrm>
            <a:off x="434563" y="1532074"/>
            <a:ext cx="3729575" cy="2989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62"/>
          <p:cNvSpPr txBox="1"/>
          <p:nvPr/>
        </p:nvSpPr>
        <p:spPr>
          <a:xfrm>
            <a:off x="3255300" y="15605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34" name="Google Shape;534;p62"/>
          <p:cNvSpPr txBox="1"/>
          <p:nvPr/>
        </p:nvSpPr>
        <p:spPr>
          <a:xfrm>
            <a:off x="683775" y="3327325"/>
            <a:ext cx="5694600" cy="154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="img-rounded"</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="img-circle"</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="img-thumbnail"</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latin typeface="Helvetica Neue Light"/>
              <a:ea typeface="Helvetica Neue Light"/>
              <a:cs typeface="Helvetica Neue Light"/>
              <a:sym typeface="Helvetica Neue Light"/>
            </a:endParaRPr>
          </a:p>
        </p:txBody>
      </p:sp>
      <p:sp>
        <p:nvSpPr>
          <p:cNvPr id="535" name="Google Shape;535;p62"/>
          <p:cNvSpPr txBox="1"/>
          <p:nvPr/>
        </p:nvSpPr>
        <p:spPr>
          <a:xfrm>
            <a:off x="535350" y="1013775"/>
            <a:ext cx="8073300" cy="84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36" name="Google Shape;536;p62"/>
          <p:cNvPicPr preferRelativeResize="0"/>
          <p:nvPr/>
        </p:nvPicPr>
        <p:blipFill>
          <a:blip r:embed="rId4">
            <a:alphaModFix/>
          </a:blip>
          <a:stretch>
            <a:fillRect/>
          </a:stretch>
        </p:blipFill>
        <p:spPr>
          <a:xfrm>
            <a:off x="3480000" y="1707773"/>
            <a:ext cx="1970835" cy="1456450"/>
          </a:xfrm>
          <a:prstGeom prst="rect">
            <a:avLst/>
          </a:prstGeom>
          <a:noFill/>
          <a:ln>
            <a:noFill/>
          </a:ln>
        </p:spPr>
      </p:pic>
      <p:pic>
        <p:nvPicPr>
          <p:cNvPr id="537" name="Google Shape;537;p62"/>
          <p:cNvPicPr preferRelativeResize="0"/>
          <p:nvPr/>
        </p:nvPicPr>
        <p:blipFill>
          <a:blip r:embed="rId5">
            <a:alphaModFix/>
          </a:blip>
          <a:stretch>
            <a:fillRect/>
          </a:stretch>
        </p:blipFill>
        <p:spPr>
          <a:xfrm>
            <a:off x="6481000" y="1707763"/>
            <a:ext cx="1987700" cy="1540468"/>
          </a:xfrm>
          <a:prstGeom prst="rect">
            <a:avLst/>
          </a:prstGeom>
          <a:noFill/>
          <a:ln>
            <a:noFill/>
          </a:ln>
        </p:spPr>
      </p:pic>
      <p:pic>
        <p:nvPicPr>
          <p:cNvPr id="538" name="Google Shape;538;p62"/>
          <p:cNvPicPr preferRelativeResize="0"/>
          <p:nvPr/>
        </p:nvPicPr>
        <p:blipFill>
          <a:blip r:embed="rId6">
            <a:alphaModFix/>
          </a:blip>
          <a:stretch>
            <a:fillRect/>
          </a:stretch>
        </p:blipFill>
        <p:spPr>
          <a:xfrm>
            <a:off x="683775" y="1707771"/>
            <a:ext cx="1866800" cy="145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2" name="Shape 542"/>
        <p:cNvGrpSpPr/>
        <p:nvPr/>
      </p:nvGrpSpPr>
      <p:grpSpPr>
        <a:xfrm>
          <a:off x="0" y="0"/>
          <a:ext cx="0" cy="0"/>
          <a:chOff x="0" y="0"/>
          <a:chExt cx="0" cy="0"/>
        </a:xfrm>
      </p:grpSpPr>
      <p:pic>
        <p:nvPicPr>
          <p:cNvPr id="543" name="Google Shape;543;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4" name="Google Shape;544;p63"/>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s" sz="2300">
                <a:latin typeface="Helvetica Neue Light"/>
                <a:ea typeface="Helvetica Neue Light"/>
                <a:cs typeface="Helvetica Neue Light"/>
                <a:sym typeface="Helvetica Neue Light"/>
              </a:rPr>
              <a:t>Es recomendable que te mantengas al tanto de las novedades acerca del framework que estés utilizando, para evitar posibles problemas de visualización y optimización del código. </a:t>
            </a:r>
            <a:endParaRPr sz="2300">
              <a:latin typeface="Helvetica Neue Light"/>
              <a:ea typeface="Helvetica Neue Light"/>
              <a:cs typeface="Helvetica Neue Light"/>
              <a:sym typeface="Helvetica Neue Light"/>
            </a:endParaRPr>
          </a:p>
        </p:txBody>
      </p:sp>
      <p:pic>
        <p:nvPicPr>
          <p:cNvPr id="545" name="Google Shape;545;p63"/>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10</a:t>
            </a:r>
            <a:endParaRPr i="1" sz="2000">
              <a:latin typeface="Anton"/>
              <a:ea typeface="Anton"/>
              <a:cs typeface="Anton"/>
              <a:sym typeface="Anton"/>
            </a:endParaRPr>
          </a:p>
        </p:txBody>
      </p:sp>
      <p:pic>
        <p:nvPicPr>
          <p:cNvPr id="94" name="Google Shape;94;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 name="Google Shape;95;p1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a:solidFill>
                  <a:schemeClr val="dk1"/>
                </a:solidFill>
                <a:highlight>
                  <a:srgbClr val="A6FFCA"/>
                </a:highlight>
                <a:latin typeface="Helvetica Neue"/>
                <a:ea typeface="Helvetica Neue"/>
                <a:cs typeface="Helvetica Neue"/>
                <a:sym typeface="Helvetica Neue"/>
              </a:rPr>
              <a:t>Repositorio: </a:t>
            </a:r>
            <a:r>
              <a:rPr lang="es">
                <a:solidFill>
                  <a:schemeClr val="dk1"/>
                </a:solidFill>
                <a:latin typeface="Helvetica Neue Light"/>
                <a:ea typeface="Helvetica Neue Light"/>
                <a:cs typeface="Helvetica Neue Light"/>
                <a:sym typeface="Helvetica Neue Light"/>
              </a:rPr>
              <a:t>es un espacio centralizado donde se almacena, organiza, mantiene y difunde información.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GitHub:</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un excelente servicio de alojamiento de repositorios de software con este sistema. Con este sitio podemos subir nuestros proyectos y lograr que otras personas colaboren.</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64"/>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52" name="Google Shape;552;p64"/>
          <p:cNvSpPr txBox="1"/>
          <p:nvPr/>
        </p:nvSpPr>
        <p:spPr>
          <a:xfrm>
            <a:off x="3392375" y="1091975"/>
            <a:ext cx="5241900" cy="35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 </a:t>
            </a:r>
            <a:r>
              <a:rPr lang="es" sz="1500">
                <a:solidFill>
                  <a:srgbClr val="FF0000"/>
                </a:solidFill>
                <a:latin typeface="Didact Gothic"/>
                <a:ea typeface="Didact Gothic"/>
                <a:cs typeface="Didact Gothic"/>
                <a:sym typeface="Didact Gothic"/>
              </a:rPr>
              <a:t>type</a:t>
            </a:r>
            <a:r>
              <a:rPr lang="es" sz="1500">
                <a:solidFill>
                  <a:srgbClr val="0000CD"/>
                </a:solidFill>
                <a:latin typeface="Didact Gothic"/>
                <a:ea typeface="Didact Gothic"/>
                <a:cs typeface="Didact Gothic"/>
                <a:sym typeface="Didact Gothic"/>
              </a:rPr>
              <a:t>="button"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="btn btn-primary dropdown-toggle" </a:t>
            </a:r>
            <a:r>
              <a:rPr lang="es" sz="1500">
                <a:solidFill>
                  <a:srgbClr val="FF0000"/>
                </a:solidFill>
                <a:latin typeface="Didact Gothic"/>
                <a:ea typeface="Didact Gothic"/>
                <a:cs typeface="Didact Gothic"/>
                <a:sym typeface="Didact Gothic"/>
              </a:rPr>
              <a:t>data-toggle</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a:t>
            </a:r>
            <a:r>
              <a:rPr lang="es" sz="1500">
                <a:latin typeface="Didact Gothic"/>
                <a:ea typeface="Didact Gothic"/>
                <a:cs typeface="Didact Gothic"/>
                <a:sym typeface="Didact Gothic"/>
              </a:rPr>
              <a:t>Elige una opción:</a:t>
            </a:r>
            <a:endParaRPr sz="15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="dropdown-menu"&gt;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uno</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dos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tres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p:txBody>
      </p:sp>
      <p:pic>
        <p:nvPicPr>
          <p:cNvPr id="553" name="Google Shape;553;p64"/>
          <p:cNvPicPr preferRelativeResize="0"/>
          <p:nvPr/>
        </p:nvPicPr>
        <p:blipFill>
          <a:blip r:embed="rId4">
            <a:alphaModFix/>
          </a:blip>
          <a:stretch>
            <a:fillRect/>
          </a:stretch>
        </p:blipFill>
        <p:spPr>
          <a:xfrm>
            <a:off x="268400" y="1631555"/>
            <a:ext cx="3014025" cy="245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nvSpPr>
        <p:spPr>
          <a:xfrm>
            <a:off x="3794125" y="75"/>
            <a:ext cx="542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="btn-group-vertical"&gt; </a:t>
            </a:r>
            <a:r>
              <a:rPr lang="es">
                <a:solidFill>
                  <a:srgbClr val="666666"/>
                </a:solidFill>
                <a:latin typeface="Helvetica Neue Light"/>
                <a:ea typeface="Helvetica Neue Light"/>
                <a:cs typeface="Helvetica Neue Light"/>
                <a:sym typeface="Helvetica Neue Light"/>
              </a:rPr>
              <a:t>&lt;!-- Agrupando botones verticalmente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Estilo de Botones</a:t>
            </a:r>
            <a:r>
              <a:rPr lang="es">
                <a:solidFill>
                  <a:srgbClr val="0000CD"/>
                </a:solidFill>
                <a:latin typeface="Helvetica Neue Light"/>
                <a:ea typeface="Helvetica Neue Light"/>
                <a:cs typeface="Helvetica Neue Light"/>
                <a:sym typeface="Helvetica Neue Light"/>
              </a:rPr>
              <a:t>&lt;/h2&gt;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="btn"&gt;</a:t>
            </a:r>
            <a:r>
              <a:rPr lang="es">
                <a:latin typeface="Helvetica Neue Light"/>
                <a:ea typeface="Helvetica Neue Light"/>
                <a:cs typeface="Helvetica Neue Light"/>
                <a:sym typeface="Helvetica Neue Light"/>
              </a:rPr>
              <a:t>Básico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Primario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btn-secondary"&gt;</a:t>
            </a:r>
            <a:r>
              <a:rPr lang="es">
                <a:latin typeface="Helvetica Neue Light"/>
                <a:ea typeface="Helvetica Neue Light"/>
                <a:cs typeface="Helvetica Neue Light"/>
                <a:sym typeface="Helvetica Neue Light"/>
              </a:rPr>
              <a:t>Secundario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btn-success"&gt;</a:t>
            </a:r>
            <a:r>
              <a:rPr lang="es">
                <a:latin typeface="Helvetica Neue Light"/>
                <a:ea typeface="Helvetica Neue Light"/>
                <a:cs typeface="Helvetica Neue Light"/>
                <a:sym typeface="Helvetica Neue Light"/>
              </a:rPr>
              <a:t>Exitoso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btn-info"&gt;</a:t>
            </a:r>
            <a:r>
              <a:rPr lang="es">
                <a:latin typeface="Helvetica Neue Light"/>
                <a:ea typeface="Helvetica Neue Light"/>
                <a:cs typeface="Helvetica Neue Light"/>
                <a:sym typeface="Helvetica Neue Light"/>
              </a:rPr>
              <a:t>Info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btn-warning"&gt;</a:t>
            </a:r>
            <a:r>
              <a:rPr lang="es">
                <a:latin typeface="Helvetica Neue Light"/>
                <a:ea typeface="Helvetica Neue Light"/>
                <a:cs typeface="Helvetica Neue Light"/>
                <a:sym typeface="Helvetica Neue Light"/>
              </a:rPr>
              <a:t>Advertencia</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btn-danger"&gt;</a:t>
            </a:r>
            <a:r>
              <a:rPr lang="es">
                <a:latin typeface="Helvetica Neue Light"/>
                <a:ea typeface="Helvetica Neue Light"/>
                <a:cs typeface="Helvetica Neue Light"/>
                <a:sym typeface="Helvetica Neue Light"/>
              </a:rPr>
              <a:t>Peligroso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btn-dark"&gt;</a:t>
            </a:r>
            <a:r>
              <a:rPr lang="es">
                <a:latin typeface="Helvetica Neue Light"/>
                <a:ea typeface="Helvetica Neue Light"/>
                <a:cs typeface="Helvetica Neue Light"/>
                <a:sym typeface="Helvetica Neue Light"/>
              </a:rPr>
              <a:t>Oscuro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btn-light"&gt;</a:t>
            </a:r>
            <a:r>
              <a:rPr lang="es">
                <a:latin typeface="Helvetica Neue Light"/>
                <a:ea typeface="Helvetica Neue Light"/>
                <a:cs typeface="Helvetica Neue Light"/>
                <a:sym typeface="Helvetica Neue Light"/>
              </a:rPr>
              <a:t>Claro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btn-link"&gt;</a:t>
            </a:r>
            <a:r>
              <a:rPr lang="es">
                <a:latin typeface="Helvetica Neue Light"/>
                <a:ea typeface="Helvetica Neue Light"/>
                <a:cs typeface="Helvetica Neue Light"/>
                <a:sym typeface="Helvetica Neue Light"/>
              </a:rPr>
              <a:t>Enlace</a:t>
            </a:r>
            <a:r>
              <a:rPr lang="es">
                <a:solidFill>
                  <a:srgbClr val="0000CD"/>
                </a:solidFill>
                <a:latin typeface="Helvetica Neue Light"/>
                <a:ea typeface="Helvetica Neue Light"/>
                <a:cs typeface="Helvetica Neue Light"/>
                <a:sym typeface="Helvetica Neue Light"/>
              </a:rPr>
              <a:t>&lt;/button&gt;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59" name="Google Shape;559;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0" name="Google Shape;560;p65"/>
          <p:cNvPicPr preferRelativeResize="0"/>
          <p:nvPr/>
        </p:nvPicPr>
        <p:blipFill>
          <a:blip r:embed="rId4">
            <a:alphaModFix/>
          </a:blip>
          <a:stretch>
            <a:fillRect/>
          </a:stretch>
        </p:blipFill>
        <p:spPr>
          <a:xfrm>
            <a:off x="95925" y="0"/>
            <a:ext cx="3565535"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6" name="Google Shape;566;p66"/>
          <p:cNvSpPr txBox="1"/>
          <p:nvPr/>
        </p:nvSpPr>
        <p:spPr>
          <a:xfrm>
            <a:off x="113400" y="112350"/>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GRUPOS DE BOTONES </a:t>
            </a:r>
            <a:endParaRPr i="1" sz="35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Y MENÚS DESPLEGABLES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567" name="Google Shape;567;p66"/>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568" name="Google Shape;568;p66"/>
          <p:cNvSpPr txBox="1"/>
          <p:nvPr/>
        </p:nvSpPr>
        <p:spPr>
          <a:xfrm>
            <a:off x="4359175" y="75"/>
            <a:ext cx="4770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 dropdown-toggle" </a:t>
            </a:r>
            <a:r>
              <a:rPr lang="es">
                <a:solidFill>
                  <a:srgbClr val="FF0000"/>
                </a:solidFill>
                <a:latin typeface="Helvetica Neue Light"/>
                <a:ea typeface="Helvetica Neue Light"/>
                <a:cs typeface="Helvetica Neue Light"/>
                <a:sym typeface="Helvetica Neue Light"/>
              </a:rPr>
              <a:t>data-toggle</a:t>
            </a:r>
            <a:r>
              <a:rPr lang="es">
                <a:solidFill>
                  <a:srgbClr val="0000CD"/>
                </a:solidFill>
                <a:latin typeface="Helvetica Neue Light"/>
                <a:ea typeface="Helvetica Neue Light"/>
                <a:cs typeface="Helvetica Neue Light"/>
                <a:sym typeface="Helvetica Neue Light"/>
              </a:rPr>
              <a:t>="dropdown"&gt;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a:t>
            </a:r>
            <a:r>
              <a:rPr lang="es">
                <a:latin typeface="Helvetica Neue Light"/>
                <a:ea typeface="Helvetica Neue Light"/>
                <a:cs typeface="Helvetica Neue Light"/>
                <a:sym typeface="Helvetica Neue Light"/>
              </a:rPr>
              <a:t>Integrantes</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="dropdown-menu"&gt;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Cantante</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Bajo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p:txBody>
      </p:sp>
      <p:sp>
        <p:nvSpPr>
          <p:cNvPr id="569" name="Google Shape;569;p66"/>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a:ea typeface="Helvetica Neue"/>
                <a:cs typeface="Helvetica Neue"/>
                <a:sym typeface="Helvetica Neue"/>
                <a:hlinkClick r:id="rId5"/>
              </a:rPr>
              <a:t>¡Más ejemplos!</a:t>
            </a:r>
            <a:endParaRPr sz="1800">
              <a:latin typeface="Helvetica Neue"/>
              <a:ea typeface="Helvetica Neue"/>
              <a:cs typeface="Helvetica Neue"/>
              <a:sym typeface="Helvetica Neue"/>
            </a:endParaRPr>
          </a:p>
        </p:txBody>
      </p:sp>
      <p:pic>
        <p:nvPicPr>
          <p:cNvPr id="570" name="Google Shape;570;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nvSpPr>
        <p:spPr>
          <a:xfrm>
            <a:off x="1076700" y="2194150"/>
            <a:ext cx="6990600" cy="263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="pagination"&gt;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Anterior</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1</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2</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3</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Siguiente</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&lt;/ul&gt;</a:t>
            </a:r>
            <a:endParaRPr sz="1600">
              <a:solidFill>
                <a:srgbClr val="0000CD"/>
              </a:solidFill>
              <a:latin typeface="Helvetica Neue Light"/>
              <a:ea typeface="Helvetica Neue Light"/>
              <a:cs typeface="Helvetica Neue Light"/>
              <a:sym typeface="Helvetica Neue Light"/>
            </a:endParaRPr>
          </a:p>
        </p:txBody>
      </p:sp>
      <p:pic>
        <p:nvPicPr>
          <p:cNvPr id="576" name="Google Shape;576;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7" name="Google Shape;577;p67"/>
          <p:cNvSpPr txBox="1"/>
          <p:nvPr/>
        </p:nvSpPr>
        <p:spPr>
          <a:xfrm>
            <a:off x="3319350" y="148425"/>
            <a:ext cx="2505300" cy="89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78" name="Google Shape;578;p67"/>
          <p:cNvPicPr preferRelativeResize="0"/>
          <p:nvPr/>
        </p:nvPicPr>
        <p:blipFill rotWithShape="1">
          <a:blip r:embed="rId4">
            <a:alphaModFix/>
          </a:blip>
          <a:srcRect b="0" l="0" r="12372" t="0"/>
          <a:stretch/>
        </p:blipFill>
        <p:spPr>
          <a:xfrm>
            <a:off x="2509550" y="1298850"/>
            <a:ext cx="4124900" cy="89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nvSpPr>
        <p:spPr>
          <a:xfrm>
            <a:off x="4306650" y="75"/>
            <a:ext cx="482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="container"&gt;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Menú básico horizontal:</a:t>
            </a:r>
            <a:r>
              <a:rPr lang="es">
                <a:solidFill>
                  <a:srgbClr val="0000CD"/>
                </a:solidFill>
                <a:latin typeface="Helvetica Neue Light"/>
                <a:ea typeface="Helvetica Neue Light"/>
                <a:cs typeface="Helvetica Neue Light"/>
                <a:sym typeface="Helvetica Neue Light"/>
              </a:rPr>
              <a:t>&lt;/p&gt;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Historia</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disabled"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Newlestter</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84" name="Google Shape;58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68"/>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86" name="Google Shape;586;p68"/>
          <p:cNvPicPr preferRelativeResize="0"/>
          <p:nvPr/>
        </p:nvPicPr>
        <p:blipFill>
          <a:blip r:embed="rId4">
            <a:alphaModFix/>
          </a:blip>
          <a:stretch>
            <a:fillRect/>
          </a:stretch>
        </p:blipFill>
        <p:spPr>
          <a:xfrm>
            <a:off x="210150" y="2209790"/>
            <a:ext cx="4038600" cy="723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69"/>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592" name="Google Shape;592;p69"/>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593" name="Google Shape;593;p69"/>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2" name="Shape 602"/>
        <p:cNvGrpSpPr/>
        <p:nvPr/>
      </p:nvGrpSpPr>
      <p:grpSpPr>
        <a:xfrm>
          <a:off x="0" y="0"/>
          <a:ext cx="0" cy="0"/>
          <a:chOff x="0" y="0"/>
          <a:chExt cx="0" cy="0"/>
        </a:xfrm>
      </p:grpSpPr>
      <p:pic>
        <p:nvPicPr>
          <p:cNvPr id="603" name="Google Shape;603;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4" name="Google Shape;604;p7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5" name="Google Shape;605;p7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MAQUETANDO CON BOOTSTRAP</a:t>
            </a:r>
            <a:endParaRPr b="0" i="1" sz="4000" u="none" cap="none" strike="noStrike">
              <a:solidFill>
                <a:srgbClr val="000000"/>
              </a:solidFill>
              <a:latin typeface="Anton"/>
              <a:ea typeface="Anton"/>
              <a:cs typeface="Anton"/>
              <a:sym typeface="Anton"/>
            </a:endParaRPr>
          </a:p>
        </p:txBody>
      </p:sp>
      <p:sp>
        <p:nvSpPr>
          <p:cNvPr id="611" name="Google Shape;611;p7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Generar el index y una página más a elección que demuestre el uso correcto del mismo. Después, cargar todo a github.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2" name="Google Shape;61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3" name="Google Shape;613;p7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14" name="Google Shape;614;p72"/>
          <p:cNvSpPr/>
          <p:nvPr/>
        </p:nvSpPr>
        <p:spPr>
          <a:xfrm>
            <a:off x="4879825" y="877350"/>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5</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aphicFrame>
        <p:nvGraphicFramePr>
          <p:cNvPr id="619" name="Google Shape;619;p73"/>
          <p:cNvGraphicFramePr/>
          <p:nvPr/>
        </p:nvGraphicFramePr>
        <p:xfrm>
          <a:off x="153263" y="344100"/>
          <a:ext cx="3000000" cy="3000000"/>
        </p:xfrm>
        <a:graphic>
          <a:graphicData uri="http://schemas.openxmlformats.org/drawingml/2006/table">
            <a:tbl>
              <a:tblPr>
                <a:noFill/>
                <a:tableStyleId>{4F31988C-27D7-4CEB-B59C-D0B5B24AFE2A}</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MAQUETANDO CON BOOTSTRAP</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FFB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latin typeface="Helvetica Neue"/>
                          <a:ea typeface="Helvetica Neue"/>
                          <a:cs typeface="Helvetica Neue"/>
                          <a:sym typeface="Helvetica Neue"/>
                        </a:rPr>
                        <a:t>l</a:t>
                      </a:r>
                      <a:r>
                        <a:rPr lang="es" sz="1600" u="none" cap="none" strike="noStrike">
                          <a:solidFill>
                            <a:schemeClr val="dk1"/>
                          </a:solidFill>
                          <a:latin typeface="Helvetica Neue Light"/>
                          <a:ea typeface="Helvetica Neue Light"/>
                          <a:cs typeface="Helvetica Neue Light"/>
                          <a:sym typeface="Helvetica Neue Light"/>
                        </a:rPr>
                        <a:t>ink al repositorio de GitHub.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u="none" cap="none" strike="noStrike">
                          <a:latin typeface="Helvetica Neue Light"/>
                          <a:ea typeface="Helvetica Neue Light"/>
                          <a:cs typeface="Helvetica Neue Light"/>
                          <a:sym typeface="Helvetica Neue Light"/>
                        </a:rPr>
                        <a:t>utilizar la consola para subir tu repositorio.i</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A partir del diseño hecho y los conocimientos adquiridos de bootstrap, generar el index y una página más a elección que demuestre el uso correcto del mismo. Después, cargar todo a github.</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Maquetar utilizando las estructuras correspondientes.</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Utilizar github para cargar nuestros avances.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20" name="Google Shape;620;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1" name="Google Shape;621;p73"/>
          <p:cNvPicPr preferRelativeResize="0"/>
          <p:nvPr/>
        </p:nvPicPr>
        <p:blipFill rotWithShape="1">
          <a:blip r:embed="rId4">
            <a:alphaModFix/>
          </a:blip>
          <a:srcRect b="0" l="0" r="0" t="0"/>
          <a:stretch/>
        </p:blipFill>
        <p:spPr>
          <a:xfrm>
            <a:off x="7082025" y="1238250"/>
            <a:ext cx="1672425" cy="651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9" name="Shape 99"/>
        <p:cNvGrpSpPr/>
        <p:nvPr/>
      </p:nvGrpSpPr>
      <p:grpSpPr>
        <a:xfrm>
          <a:off x="0" y="0"/>
          <a:ext cx="0" cy="0"/>
          <a:chOff x="0" y="0"/>
          <a:chExt cx="0" cy="0"/>
        </a:xfrm>
      </p:grpSpPr>
      <p:sp>
        <p:nvSpPr>
          <p:cNvPr id="100" name="Google Shape;100;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27" name="Google Shape;627;p74"/>
          <p:cNvSpPr txBox="1"/>
          <p:nvPr/>
        </p:nvSpPr>
        <p:spPr>
          <a:xfrm>
            <a:off x="938100" y="410560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 partir del diseño hecho y los conocimientos adquiridos de bootstrap, generar todo el sitio (cinco </a:t>
            </a:r>
            <a:r>
              <a:rPr lang="es" sz="2000">
                <a:solidFill>
                  <a:schemeClr val="dk1"/>
                </a:solidFill>
                <a:highlight>
                  <a:schemeClr val="lt1"/>
                </a:highlight>
                <a:latin typeface="Helvetica Neue Light"/>
                <a:ea typeface="Helvetica Neue Light"/>
                <a:cs typeface="Helvetica Neue Light"/>
                <a:sym typeface="Helvetica Neue Light"/>
              </a:rPr>
              <a:t>páginas</a:t>
            </a:r>
            <a:r>
              <a:rPr lang="es" sz="2000">
                <a:solidFill>
                  <a:schemeClr val="dk1"/>
                </a:solidFill>
                <a:highlight>
                  <a:schemeClr val="lt1"/>
                </a:highlight>
                <a:latin typeface="Helvetica Neue Light"/>
                <a:ea typeface="Helvetica Neue Light"/>
                <a:cs typeface="Helvetica Neue Light"/>
                <a:sym typeface="Helvetica Neue Light"/>
              </a:rPr>
              <a:t>) que demuestre el uso correcto del mismo. Después, cargar todo a github.</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28" name="Google Shape;62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9" name="Google Shape;629;p74"/>
          <p:cNvPicPr preferRelativeResize="0"/>
          <p:nvPr/>
        </p:nvPicPr>
        <p:blipFill>
          <a:blip r:embed="rId4">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aphicFrame>
        <p:nvGraphicFramePr>
          <p:cNvPr id="634" name="Google Shape;634;p75"/>
          <p:cNvGraphicFramePr/>
          <p:nvPr/>
        </p:nvGraphicFramePr>
        <p:xfrm>
          <a:off x="153263" y="344100"/>
          <a:ext cx="3000000" cy="3000000"/>
        </p:xfrm>
        <a:graphic>
          <a:graphicData uri="http://schemas.openxmlformats.org/drawingml/2006/table">
            <a:tbl>
              <a:tblPr>
                <a:noFill/>
                <a:tableStyleId>{4F31988C-27D7-4CEB-B59C-D0B5B24AFE2A}</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a:t>
                      </a:r>
                      <a:r>
                        <a:rPr lang="es" sz="1600" u="none" cap="none" strike="noStrike">
                          <a:solidFill>
                            <a:schemeClr val="dk1"/>
                          </a:solidFill>
                          <a:latin typeface="Helvetica Neue Light"/>
                          <a:ea typeface="Helvetica Neue Light"/>
                          <a:cs typeface="Helvetica Neue Light"/>
                          <a:sym typeface="Helvetica Neue Light"/>
                        </a:rPr>
                        <a:t>clarar tipo de archivo en que se espera el desafío. </a:t>
                      </a:r>
                      <a:r>
                        <a:rPr lang="es" sz="1600">
                          <a:solidFill>
                            <a:schemeClr val="dk1"/>
                          </a:solidFill>
                          <a:latin typeface="Helvetica Neue Light"/>
                          <a:ea typeface="Helvetica Neue Light"/>
                          <a:cs typeface="Helvetica Neue Light"/>
                          <a:sym typeface="Helvetica Neue Light"/>
                        </a:rPr>
                        <a:t>D</a:t>
                      </a:r>
                      <a:r>
                        <a:rPr lang="es" sz="1600" u="none" cap="none" strike="noStrike">
                          <a:solidFill>
                            <a:schemeClr val="dk1"/>
                          </a:solidFill>
                          <a:latin typeface="Helvetica Neue Light"/>
                          <a:ea typeface="Helvetica Neue Light"/>
                          <a:cs typeface="Helvetica Neue Light"/>
                          <a:sym typeface="Helvetica Neue Light"/>
                        </a:rPr>
                        <a:t>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i</a:t>
                      </a:r>
                      <a:r>
                        <a:rPr lang="es" sz="1600" u="none" cap="none" strike="noStrike">
                          <a:latin typeface="Helvetica Neue Light"/>
                          <a:ea typeface="Helvetica Neue Light"/>
                          <a:cs typeface="Helvetica Neue Light"/>
                          <a:sym typeface="Helvetica Neue Light"/>
                        </a:rPr>
                        <a:t>ncluir sugerencias</a:t>
                      </a:r>
                      <a:r>
                        <a:rPr lang="es"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latin typeface="Helvetica Neue Light"/>
                          <a:ea typeface="Helvetica Neue Light"/>
                          <a:cs typeface="Helvetica Neue Light"/>
                          <a:sym typeface="Helvetica Neue Light"/>
                        </a:rPr>
                        <a:t>A partir del diseño hecho y los conocimientos adquiridos de bootstrap, generar todo el sitio (cinco paginas) que demuestre el uso correcto del mismo. Después, cargar todo a github.</a:t>
                      </a:r>
                      <a:r>
                        <a:rPr lang="es" sz="1700">
                          <a:solidFill>
                            <a:schemeClr val="dk1"/>
                          </a:solidFill>
                          <a:latin typeface="Helvetica Neue Light"/>
                          <a:ea typeface="Helvetica Neue Light"/>
                          <a:cs typeface="Helvetica Neue Light"/>
                          <a:sym typeface="Helvetica Neue Light"/>
                        </a:rPr>
                        <a:t>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HTML completo con respectivo linkeos de CSS y JS para poder hacer uso del framework y generar un layout responsive.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35" name="Google Shape;63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6" name="Google Shape;636;p75"/>
          <p:cNvPicPr preferRelativeResize="0"/>
          <p:nvPr/>
        </p:nvPicPr>
        <p:blipFill>
          <a:blip r:embed="rId4">
            <a:alphaModFix/>
          </a:blip>
          <a:stretch>
            <a:fillRect/>
          </a:stretch>
        </p:blipFill>
        <p:spPr>
          <a:xfrm>
            <a:off x="7149175" y="1211400"/>
            <a:ext cx="1672475" cy="655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SUGERENCIA: ¡HAZ ESTE DESAFÍO COMPLEMENTARIO! 🚀</a:t>
            </a:r>
            <a:endParaRPr i="1" sz="4000">
              <a:latin typeface="Anton"/>
              <a:ea typeface="Anton"/>
              <a:cs typeface="Anton"/>
              <a:sym typeface="Anton"/>
            </a:endParaRPr>
          </a:p>
          <a:p>
            <a:pPr indent="0" lvl="0" marL="0" rtl="0" algn="l">
              <a:spcBef>
                <a:spcPts val="0"/>
              </a:spcBef>
              <a:spcAft>
                <a:spcPts val="0"/>
              </a:spcAft>
              <a:buNone/>
            </a:pPr>
            <a:r>
              <a:t/>
            </a:r>
            <a:endParaRPr/>
          </a:p>
        </p:txBody>
      </p:sp>
      <p:sp>
        <p:nvSpPr>
          <p:cNvPr id="642" name="Google Shape;642;p76"/>
          <p:cNvSpPr txBox="1"/>
          <p:nvPr>
            <p:ph idx="1" type="body"/>
          </p:nvPr>
        </p:nvSpPr>
        <p:spPr>
          <a:xfrm>
            <a:off x="311700" y="2102300"/>
            <a:ext cx="8520600" cy="2184000"/>
          </a:xfrm>
          <a:prstGeom prst="rect">
            <a:avLst/>
          </a:prstGeom>
          <a:solidFill>
            <a:srgbClr val="EF89D2"/>
          </a:solidFill>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s" sz="7200">
                <a:solidFill>
                  <a:schemeClr val="dk1"/>
                </a:solidFill>
                <a:latin typeface="Helvetica Neue Light"/>
                <a:ea typeface="Helvetica Neue Light"/>
                <a:cs typeface="Helvetica Neue Light"/>
                <a:sym typeface="Helvetica Neue Light"/>
              </a:rPr>
              <a:t>Hacer el desafío </a:t>
            </a:r>
            <a:r>
              <a:rPr b="1" i="1" lang="es" sz="7200">
                <a:solidFill>
                  <a:schemeClr val="dk1"/>
                </a:solidFill>
                <a:latin typeface="Helvetica Neue"/>
                <a:ea typeface="Helvetica Neue"/>
                <a:cs typeface="Helvetica Neue"/>
                <a:sym typeface="Helvetica Neue"/>
              </a:rPr>
              <a:t>"Aplicando Bootstrap"</a:t>
            </a:r>
            <a:r>
              <a:rPr lang="es" sz="7200">
                <a:solidFill>
                  <a:schemeClr val="dk1"/>
                </a:solidFill>
                <a:latin typeface="Helvetica Neue Light"/>
                <a:ea typeface="Helvetica Neue Light"/>
                <a:cs typeface="Helvetica Neue Light"/>
                <a:sym typeface="Helvetica Neue Light"/>
              </a:rPr>
              <a:t> es importante porque podrás desarrollar código. Además, te ayudará a utilizar una herramienta que te permitirá ganar tiempo en cuestiones de generar, de manera rápida y sencilla, un layout responsive. </a:t>
            </a:r>
            <a:endParaRPr sz="7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200"/>
              </a:spcBef>
              <a:spcAft>
                <a:spcPts val="0"/>
              </a:spcAft>
              <a:buNone/>
            </a:pPr>
            <a:r>
              <a:rPr lang="es" sz="72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72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200"/>
              </a:spcBef>
              <a:spcAft>
                <a:spcPts val="0"/>
              </a:spcAft>
              <a:buNone/>
            </a:pPr>
            <a:r>
              <a:t/>
            </a:r>
            <a:endParaRPr sz="55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643" name="Google Shape;64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7" name="Shape 647"/>
        <p:cNvGrpSpPr/>
        <p:nvPr/>
      </p:nvGrpSpPr>
      <p:grpSpPr>
        <a:xfrm>
          <a:off x="0" y="0"/>
          <a:ext cx="0" cy="0"/>
          <a:chOff x="0" y="0"/>
          <a:chExt cx="0" cy="0"/>
        </a:xfrm>
      </p:grpSpPr>
      <p:sp>
        <p:nvSpPr>
          <p:cNvPr id="648" name="Google Shape;648;p7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49" name="Google Shape;649;p7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50" name="Google Shape;650;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u="sng">
                <a:solidFill>
                  <a:schemeClr val="hlink"/>
                </a:solidFill>
                <a:latin typeface="Helvetica Neue Light"/>
                <a:ea typeface="Helvetica Neue Light"/>
                <a:cs typeface="Helvetica Neue Light"/>
                <a:sym typeface="Helvetica Neue Light"/>
                <a:hlinkClick r:id="rId3"/>
              </a:rPr>
              <a:t>Más funcionalidades y ejemplos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56" name="Google Shape;656;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57" name="Google Shape;657;p78"/>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58" name="Google Shape;658;p78"/>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78"/>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5" name="Google Shape;665;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8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71" name="Google Shape;671;p8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Framework.</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5" name="Shape 675"/>
        <p:cNvGrpSpPr/>
        <p:nvPr/>
      </p:nvGrpSpPr>
      <p:grpSpPr>
        <a:xfrm>
          <a:off x="0" y="0"/>
          <a:ext cx="0" cy="0"/>
          <a:chOff x="0" y="0"/>
          <a:chExt cx="0" cy="0"/>
        </a:xfrm>
      </p:grpSpPr>
      <p:sp>
        <p:nvSpPr>
          <p:cNvPr id="676" name="Google Shape;676;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77" name="Google Shape;677;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11</a:t>
            </a:r>
            <a:endParaRPr i="1" sz="2000">
              <a:latin typeface="Anton"/>
              <a:ea typeface="Anton"/>
              <a:cs typeface="Anton"/>
              <a:sym typeface="Anton"/>
            </a:endParaRPr>
          </a:p>
        </p:txBody>
      </p:sp>
      <p:pic>
        <p:nvPicPr>
          <p:cNvPr id="107" name="Google Shape;10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 name="Google Shape;108;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9" name="Google Shape;109;p21"/>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1"/>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11" name="Google Shape;111;p21"/>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12" name="Google Shape;112;p21"/>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1"/>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14" name="Google Shape;114;p21"/>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5" name="Google Shape;115;p21"/>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16" name="Google Shape;116;p21"/>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17" name="Google Shape;117;p21"/>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18" name="Google Shape;118;p21"/>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9" name="Google Shape;119;p21"/>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21"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22" name="Google Shape;122;p21"/>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1"/>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24" name="Google Shape;124;p21"/>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5" name="Google Shape;125;p21"/>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26" name="Google Shape;126;p21"/>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Estructura de Boostrap</a:t>
            </a:r>
            <a:endParaRPr sz="1100">
              <a:solidFill>
                <a:srgbClr val="FFFFFF"/>
              </a:solidFill>
              <a:latin typeface="Helvetica Neue"/>
              <a:ea typeface="Helvetica Neue"/>
              <a:cs typeface="Helvetica Neue"/>
              <a:sym typeface="Helvetica Neue"/>
            </a:endParaRPr>
          </a:p>
        </p:txBody>
      </p:sp>
      <p:cxnSp>
        <p:nvCxnSpPr>
          <p:cNvPr id="128" name="Google Shape;128;p21"/>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21"/>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31" name="Google Shape;131;p21"/>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2" name="Google Shape;132;p21"/>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33" name="Google Shape;133;p21"/>
          <p:cNvCxnSpPr>
            <a:endCxn id="134"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21"/>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35" name="Google Shape;135;p21"/>
          <p:cNvCxnSpPr>
            <a:stCxn id="127"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36" name="Google Shape;136;p21"/>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Componentes de Boostrap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41001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MAQUETAR CON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43" name="Google Shape;143;p22"/>
          <p:cNvPicPr preferRelativeResize="0"/>
          <p:nvPr/>
        </p:nvPicPr>
        <p:blipFill rotWithShape="1">
          <a:blip r:embed="rId3">
            <a:alphaModFix/>
          </a:blip>
          <a:srcRect b="0" l="0" r="0" t="0"/>
          <a:stretch/>
        </p:blipFill>
        <p:spPr>
          <a:xfrm>
            <a:off x="3793038" y="3000638"/>
            <a:ext cx="307150" cy="307150"/>
          </a:xfrm>
          <a:prstGeom prst="rect">
            <a:avLst/>
          </a:prstGeom>
          <a:noFill/>
          <a:ln>
            <a:noFill/>
          </a:ln>
        </p:spPr>
      </p:pic>
      <p:sp>
        <p:nvSpPr>
          <p:cNvPr id="144" name="Google Shape;144;p2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139512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 name="Google Shape;146;p2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47" name="Google Shape;147;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10</a:t>
            </a:r>
            <a:endParaRPr b="0" i="0" sz="1400" u="none" cap="none" strike="noStrike">
              <a:solidFill>
                <a:srgbClr val="000000"/>
              </a:solidFill>
              <a:latin typeface="Helvetica Neue"/>
              <a:ea typeface="Helvetica Neue"/>
              <a:cs typeface="Helvetica Neue"/>
              <a:sym typeface="Helvetica Neue"/>
            </a:endParaRPr>
          </a:p>
        </p:txBody>
      </p:sp>
      <p:cxnSp>
        <p:nvCxnSpPr>
          <p:cNvPr id="149" name="Google Shape;149;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5">
            <a:alphaModFix/>
          </a:blip>
          <a:srcRect b="0" l="0" r="0" t="0"/>
          <a:stretch/>
        </p:blipFill>
        <p:spPr>
          <a:xfrm>
            <a:off x="5276200" y="1391289"/>
            <a:ext cx="196500" cy="196500"/>
          </a:xfrm>
          <a:prstGeom prst="rect">
            <a:avLst/>
          </a:prstGeom>
          <a:noFill/>
          <a:ln>
            <a:noFill/>
          </a:ln>
        </p:spPr>
      </p:pic>
      <p:cxnSp>
        <p:nvCxnSpPr>
          <p:cNvPr id="154" name="Google Shape;154;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7" name="Google Shape;157;p22"/>
          <p:cNvPicPr preferRelativeResize="0"/>
          <p:nvPr/>
        </p:nvPicPr>
        <p:blipFill rotWithShape="1">
          <a:blip r:embed="rId5">
            <a:alphaModFix/>
          </a:blip>
          <a:srcRect b="0" l="0" r="0" t="0"/>
          <a:stretch/>
        </p:blipFill>
        <p:spPr>
          <a:xfrm>
            <a:off x="2966250" y="1391289"/>
            <a:ext cx="196500" cy="196500"/>
          </a:xfrm>
          <a:prstGeom prst="rect">
            <a:avLst/>
          </a:prstGeom>
          <a:noFill/>
          <a:ln>
            <a:noFill/>
          </a:ln>
        </p:spPr>
      </p:pic>
      <p:sp>
        <p:nvSpPr>
          <p:cNvPr id="158" name="Google Shape;158;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cxnSp>
        <p:nvCxnSpPr>
          <p:cNvPr id="161" name="Google Shape;161;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4" name="Google Shape;164;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5" name="Google Shape;165;p22"/>
          <p:cNvPicPr preferRelativeResize="0"/>
          <p:nvPr/>
        </p:nvPicPr>
        <p:blipFill rotWithShape="1">
          <a:blip r:embed="rId5">
            <a:alphaModFix/>
          </a:blip>
          <a:srcRect b="0" l="0" r="0" t="0"/>
          <a:stretch/>
        </p:blipFill>
        <p:spPr>
          <a:xfrm>
            <a:off x="7733250" y="1391289"/>
            <a:ext cx="196500" cy="196500"/>
          </a:xfrm>
          <a:prstGeom prst="rect">
            <a:avLst/>
          </a:prstGeom>
          <a:noFill/>
          <a:ln>
            <a:noFill/>
          </a:ln>
        </p:spPr>
      </p:pic>
      <p:sp>
        <p:nvSpPr>
          <p:cNvPr id="166" name="Google Shape;166;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7" name="Google Shape;167;p22"/>
          <p:cNvSpPr txBox="1"/>
          <p:nvPr/>
        </p:nvSpPr>
        <p:spPr>
          <a:xfrm>
            <a:off x="14202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8" name="Google Shape;168;p22"/>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9" name="Google Shape;169;p22"/>
          <p:cNvPicPr preferRelativeResize="0"/>
          <p:nvPr/>
        </p:nvPicPr>
        <p:blipFill rotWithShape="1">
          <a:blip r:embed="rId6">
            <a:alphaModFix/>
          </a:blip>
          <a:srcRect b="0" l="0" r="0" t="0"/>
          <a:stretch/>
        </p:blipFill>
        <p:spPr>
          <a:xfrm>
            <a:off x="1496400" y="2465688"/>
            <a:ext cx="365625" cy="365625"/>
          </a:xfrm>
          <a:prstGeom prst="rect">
            <a:avLst/>
          </a:prstGeom>
          <a:noFill/>
          <a:ln>
            <a:noFill/>
          </a:ln>
        </p:spPr>
      </p:pic>
      <p:sp>
        <p:nvSpPr>
          <p:cNvPr id="170" name="Google Shape;170;p22"/>
          <p:cNvSpPr txBox="1"/>
          <p:nvPr/>
        </p:nvSpPr>
        <p:spPr>
          <a:xfrm>
            <a:off x="18828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3">
            <a:alphaModFix/>
          </a:blip>
          <a:srcRect b="0" l="0" r="0" t="0"/>
          <a:stretch/>
        </p:blipFill>
        <p:spPr>
          <a:xfrm>
            <a:off x="1575738" y="3000638"/>
            <a:ext cx="307150" cy="307150"/>
          </a:xfrm>
          <a:prstGeom prst="rect">
            <a:avLst/>
          </a:prstGeom>
          <a:noFill/>
          <a:ln>
            <a:noFill/>
          </a:ln>
        </p:spPr>
      </p:pic>
      <p:sp>
        <p:nvSpPr>
          <p:cNvPr id="172" name="Google Shape;17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73" name="Google Shape;17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4" name="Google Shape;174;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5" name="Google Shape;175;p22"/>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176" name="Google Shape;176;p22"/>
          <p:cNvSpPr txBox="1"/>
          <p:nvPr/>
        </p:nvSpPr>
        <p:spPr>
          <a:xfrm>
            <a:off x="4186988" y="34456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7" name="Google Shape;177;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@media + pseudo clases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8" name="Google Shape;178;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9" name="Google Shape;179;p22"/>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pic>
        <p:nvPicPr>
          <p:cNvPr id="180" name="Google Shape;180;p22"/>
          <p:cNvPicPr preferRelativeResize="0"/>
          <p:nvPr/>
        </p:nvPicPr>
        <p:blipFill>
          <a:blip r:embed="rId7">
            <a:alphaModFix/>
          </a:blip>
          <a:stretch>
            <a:fillRect/>
          </a:stretch>
        </p:blipFill>
        <p:spPr>
          <a:xfrm>
            <a:off x="3800500" y="3429138"/>
            <a:ext cx="365625" cy="36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4" name="Shape 184"/>
        <p:cNvGrpSpPr/>
        <p:nvPr/>
      </p:nvGrpSpPr>
      <p:grpSpPr>
        <a:xfrm>
          <a:off x="0" y="0"/>
          <a:ext cx="0" cy="0"/>
          <a:chOff x="0" y="0"/>
          <a:chExt cx="0" cy="0"/>
        </a:xfrm>
      </p:grpSpPr>
      <p:sp>
        <p:nvSpPr>
          <p:cNvPr id="185" name="Google Shape;185;p23"/>
          <p:cNvSpPr txBox="1"/>
          <p:nvPr/>
        </p:nvSpPr>
        <p:spPr>
          <a:xfrm>
            <a:off x="809550"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6" name="Google Shape;186;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7" name="Google Shape;187;p23"/>
          <p:cNvPicPr preferRelativeResize="0"/>
          <p:nvPr/>
        </p:nvPicPr>
        <p:blipFill rotWithShape="1">
          <a:blip r:embed="rId5">
            <a:alphaModFix/>
          </a:blip>
          <a:srcRect b="0" l="0" r="0" t="0"/>
          <a:stretch/>
        </p:blipFill>
        <p:spPr>
          <a:xfrm>
            <a:off x="4019563" y="559900"/>
            <a:ext cx="1186525" cy="1186525"/>
          </a:xfrm>
          <a:prstGeom prst="rect">
            <a:avLst/>
          </a:prstGeom>
          <a:noFill/>
          <a:ln>
            <a:noFill/>
          </a:ln>
        </p:spPr>
      </p:pic>
      <p:pic>
        <p:nvPicPr>
          <p:cNvPr id="188" name="Google Shape;188;p23"/>
          <p:cNvPicPr preferRelativeResize="0"/>
          <p:nvPr/>
        </p:nvPicPr>
        <p:blipFill>
          <a:blip r:embed="rId6">
            <a:alphaModFix/>
          </a:blip>
          <a:stretch>
            <a:fillRect/>
          </a:stretch>
        </p:blipFill>
        <p:spPr>
          <a:xfrm>
            <a:off x="3204562" y="2703725"/>
            <a:ext cx="2734874" cy="208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